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0" r:id="rId2"/>
  </p:sldMasterIdLst>
  <p:notesMasterIdLst>
    <p:notesMasterId r:id="rId63"/>
  </p:notesMasterIdLst>
  <p:sldIdLst>
    <p:sldId id="310" r:id="rId3"/>
    <p:sldId id="353" r:id="rId4"/>
    <p:sldId id="344" r:id="rId5"/>
    <p:sldId id="354" r:id="rId6"/>
    <p:sldId id="358" r:id="rId7"/>
    <p:sldId id="366" r:id="rId8"/>
    <p:sldId id="345" r:id="rId9"/>
    <p:sldId id="346" r:id="rId10"/>
    <p:sldId id="343" r:id="rId11"/>
    <p:sldId id="352" r:id="rId12"/>
    <p:sldId id="367" r:id="rId13"/>
    <p:sldId id="323" r:id="rId14"/>
    <p:sldId id="368" r:id="rId15"/>
    <p:sldId id="369" r:id="rId16"/>
    <p:sldId id="359" r:id="rId17"/>
    <p:sldId id="360" r:id="rId18"/>
    <p:sldId id="361" r:id="rId19"/>
    <p:sldId id="364" r:id="rId20"/>
    <p:sldId id="365" r:id="rId21"/>
    <p:sldId id="403" r:id="rId22"/>
    <p:sldId id="357" r:id="rId23"/>
    <p:sldId id="347" r:id="rId24"/>
    <p:sldId id="350" r:id="rId25"/>
    <p:sldId id="351" r:id="rId26"/>
    <p:sldId id="308" r:id="rId27"/>
    <p:sldId id="371" r:id="rId28"/>
    <p:sldId id="325" r:id="rId29"/>
    <p:sldId id="372" r:id="rId30"/>
    <p:sldId id="373" r:id="rId31"/>
    <p:sldId id="260" r:id="rId32"/>
    <p:sldId id="374" r:id="rId33"/>
    <p:sldId id="375" r:id="rId34"/>
    <p:sldId id="280" r:id="rId35"/>
    <p:sldId id="376" r:id="rId36"/>
    <p:sldId id="303" r:id="rId37"/>
    <p:sldId id="404" r:id="rId38"/>
    <p:sldId id="377" r:id="rId39"/>
    <p:sldId id="378" r:id="rId40"/>
    <p:sldId id="379" r:id="rId41"/>
    <p:sldId id="380" r:id="rId42"/>
    <p:sldId id="381" r:id="rId43"/>
    <p:sldId id="382" r:id="rId44"/>
    <p:sldId id="384" r:id="rId45"/>
    <p:sldId id="385" r:id="rId46"/>
    <p:sldId id="386" r:id="rId47"/>
    <p:sldId id="383" r:id="rId48"/>
    <p:sldId id="391" r:id="rId49"/>
    <p:sldId id="387" r:id="rId50"/>
    <p:sldId id="388" r:id="rId51"/>
    <p:sldId id="390" r:id="rId52"/>
    <p:sldId id="389" r:id="rId53"/>
    <p:sldId id="392" r:id="rId54"/>
    <p:sldId id="393" r:id="rId55"/>
    <p:sldId id="394" r:id="rId56"/>
    <p:sldId id="395" r:id="rId57"/>
    <p:sldId id="397" r:id="rId58"/>
    <p:sldId id="398" r:id="rId59"/>
    <p:sldId id="399" r:id="rId60"/>
    <p:sldId id="400" r:id="rId61"/>
    <p:sldId id="401" r:id="rId62"/>
  </p:sldIdLst>
  <p:sldSz cx="12192000" cy="6858000"/>
  <p:notesSz cx="12192000" cy="6858000"/>
  <p:embeddedFontLst>
    <p:embeddedFont>
      <p:font typeface="Lucida Sans" panose="020B0602030504020204" pitchFamily="34" charset="0"/>
      <p:regular r:id="rId64"/>
      <p:bold r:id="rId65"/>
      <p:italic r:id="rId66"/>
      <p:boldItalic r:id="rId67"/>
    </p:embeddedFont>
    <p:embeddedFont>
      <p:font typeface="Montserrat SemiBold" panose="00000700000000000000" pitchFamily="2" charset="0"/>
      <p:bold r:id="rId68"/>
      <p:boldItalic r:id="rId69"/>
    </p:embeddedFont>
    <p:embeddedFont>
      <p:font typeface="Proxima Nova Rg" panose="02000506030000020004" charset="0"/>
      <p:regular r:id="rId70"/>
      <p:bold r:id="rId71"/>
      <p:italic r:id="rId72"/>
      <p:boldItalic r:id="rId73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ti Farida" initials="SF" lastIdx="82" clrIdx="0">
    <p:extLst>
      <p:ext uri="{19B8F6BF-5375-455C-9EA6-DF929625EA0E}">
        <p15:presenceInfo xmlns:p15="http://schemas.microsoft.com/office/powerpoint/2012/main" userId="ee448fd67c49bd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" xmlns:p14="http://schemas.microsoft.com/office/powerpoint/2010/main" xmlns:pr="smNativeData" dt="1538544586" val="934" revOS="4"/>
      <pr:smFileRevision xmlns="" xmlns:p14="http://schemas.microsoft.com/office/powerpoint/2010/main" xmlns:pr="smNativeData" dt="1538544586" val="101"/>
      <pr:guideOptions xmlns="" xmlns:p14="http://schemas.microsoft.com/office/powerpoint/2010/main" xmlns:pr="smNativeData" dt="1538544586" snapToGrid="1" snapToBorders="1"/>
      <pr:pdfExportOpt xmlns="" xmlns:p14="http://schemas.microsoft.com/office/powerpoint/2010/main" xmlns:pr="smNativeData" dt="1538544586" pagesRangeIndex="1" pagesSelectionIndex="0" qualityIndex="0" embedFonts="2" useJpegs="0" useSubsetFonts="1" useAlpha="1" relativeLinks="0" taggedPdf="0" pane="0" zoom="0" zoomContents="100" layout="0" includeDoc="0" viewFlags="0" openViewer="1" jpegQuality="90" flags="252" layoutIndex="0" exportSlideNames="0" name="C:\Users\mihu\Desktop\Presentation BlockchainWorks.pdf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245" y="7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>
      <p:cViewPr>
        <p:scale>
          <a:sx n="95" d="100"/>
          <a:sy n="95" d="100"/>
        </p:scale>
        <p:origin x="-374" y="-6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0T11:41:54.908" idx="72">
    <p:pos x="4048" y="3037"/>
    <p:text>point 5. kata2 diganti jadi seperti ini : tetapi yang dapat mengambil Coin tersebut hanya B karena, hanya B yang memiliki Private Key-nya.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0T11:48:53.084" idx="74">
    <p:pos x="6886" y="2969"/>
    <p:text>untuk tulisan keterangan di masing-masing gambar dibold agar terlihat jelas.</p:text>
    <p:extLst>
      <p:ext uri="{C676402C-5697-4E1C-873F-D02D1690AC5C}">
        <p15:threadingInfo xmlns:p15="http://schemas.microsoft.com/office/powerpoint/2012/main" timeZoneBias="-420"/>
      </p:ext>
    </p:extLst>
  </p:cm>
  <p:cm authorId="1" dt="2024-02-20T12:42:55.779" idx="81">
    <p:pos x="6886" y="3065"/>
    <p:text>note: sudah sy ganti</p:text>
    <p:extLst>
      <p:ext uri="{C676402C-5697-4E1C-873F-D02D1690AC5C}">
        <p15:threadingInfo xmlns:p15="http://schemas.microsoft.com/office/powerpoint/2012/main" timeZoneBias="-420">
          <p15:parentCm authorId="1" idx="7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0T11:50:30.670" idx="75">
    <p:pos x="5159" y="948"/>
    <p:text>jenis-jenis token dalam kotak keterangan dibuat bhs english translate ke bahasa indonesia, tetapi title nya tidak usah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0T12:24:03.561" idx="76">
    <p:pos x="4550" y="1088"/>
    <p:text>jenis-jenis token: tambahkan kata token untuk mengganti kata item, dan di paragraf terakhir kata-kata alamat diubah menjadi wallet</p:text>
    <p:extLst>
      <p:ext uri="{C676402C-5697-4E1C-873F-D02D1690AC5C}">
        <p15:threadingInfo xmlns:p15="http://schemas.microsoft.com/office/powerpoint/2012/main" timeZoneBias="-420"/>
      </p:ext>
    </p:extLst>
  </p:cm>
  <p:cm authorId="1" dt="2024-02-20T12:39:34.134" idx="79">
    <p:pos x="4550" y="1184"/>
    <p:text>note: sudah sy ganti</p:text>
    <p:extLst>
      <p:ext uri="{C676402C-5697-4E1C-873F-D02D1690AC5C}">
        <p15:threadingInfo xmlns:p15="http://schemas.microsoft.com/office/powerpoint/2012/main" timeZoneBias="-420">
          <p15:parentCm authorId="1" idx="7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0T12:26:33.709" idx="77">
    <p:pos x="5517" y="730"/>
    <p:text>kata-kata address diganti wallet</p:text>
    <p:extLst>
      <p:ext uri="{C676402C-5697-4E1C-873F-D02D1690AC5C}">
        <p15:threadingInfo xmlns:p15="http://schemas.microsoft.com/office/powerpoint/2012/main" timeZoneBias="-420"/>
      </p:ext>
    </p:extLst>
  </p:cm>
  <p:cm authorId="1" dt="2024-02-20T12:44:55.797" idx="82">
    <p:pos x="5517" y="826"/>
    <p:text>note:sudah diganti</p:text>
    <p:extLst>
      <p:ext uri="{C676402C-5697-4E1C-873F-D02D1690AC5C}">
        <p15:threadingInfo xmlns:p15="http://schemas.microsoft.com/office/powerpoint/2012/main" timeZoneBias="-420">
          <p15:parentCm authorId="1" idx="7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BD1C2-4CA6-450F-B9F6-DFB519B83F03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8BF62-D5BE-4BF4-B86F-0DDC304A9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8BF62-D5BE-4BF4-B86F-0DDC304A95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9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8BF62-D5BE-4BF4-B86F-0DDC304A95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RpYS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QNAABgRQAA8BUAABAgAAAmAAAACAAAAD0wAAAAAAAA"/>
              </a:ext>
            </a:extLst>
          </p:cNvSpPr>
          <p:nvPr>
            <p:ph type="ctrTitle"/>
          </p:nvPr>
        </p:nvSpPr>
        <p:spPr>
          <a:xfrm>
            <a:off x="914400" y="2125980"/>
            <a:ext cx="10363200" cy="144018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KAXAADAPwAALCIAABAgAAAmAAAACAAAAD0wAAAAAAAA"/>
              </a:ext>
            </a:extLst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BkAADwnAACAMQAAWCkAABAgAAAmAAAACAAAADyAAAAAAAAA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DwnAAAAFQAAWCkAABAgAAAmAAAACAAAADyAAAAAAAAA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7CA3-EDA4-3D8A-EAD0-1BDF329E1C4E}" type="datetime1">
              <a:t>2/23/2024</a:t>
            </a:fld>
            <a:endParaR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DYAADwnAABARwAAWCkAABAgAAAmAAAACAAAADyAAAAAAAAA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68BA-F4A4-3D9E-EAD0-02CB269E1C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CAAAAAAAAA"/>
              </a:ext>
            </a:extLst>
          </p:cNvSpPr>
          <p:nvPr>
            <p:ph type="title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HEJAADjJAAAYQ0AABAgAAAmAAAACAAAAIGA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YRYAABAgAAAmAAAACAAAAAE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146304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CELAABARwAAYQ0AABAgAAAmAAAACAAAAIEAAAAAAAAA"/>
              </a:ext>
            </a:extLst>
          </p:cNvSpPr>
          <p:nvPr>
            <p:ph idx="3"/>
          </p:nvPr>
        </p:nvSpPr>
        <p:spPr>
          <a:xfrm>
            <a:off x="6195695" y="1809115"/>
            <a:ext cx="5386705" cy="365760"/>
          </a:xfrm>
        </p:spPr>
        <p:txBody>
          <a:bodyPr vert="horz" wrap="square" numCol="1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YRYAABAgAAAmAAAACAAAAAE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146304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0BEE-A0A4-3DFD-EAD0-56A8459E1C03}" type="datetime1">
              <a:t>2/23/2024</a:t>
            </a:fld>
            <a:endParaRPr/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7BD8-96A4-3D8D-EAD0-60D8359E1C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CAAAAAAAAA"/>
              </a:ext>
            </a:extLst>
          </p:cNvSpPr>
          <p:nvPr>
            <p:ph type="title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4985-CBA4-3DBF-EAD0-3DEA079E1C68}" type="datetime1">
              <a:t>2/23/2024</a:t>
            </a:fld>
            <a:endParaRPr/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23E-70A4-3DA4-EAD0-86F11C9E1C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3BA2-ECA4-3DCD-EAD0-1A98759E1C4F}" type="datetime1">
              <a:t>2/23/2024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17D9-97A4-3DE1-EAD0-61B4599E1C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K4BAABtHAAA1AgAABAgAAAmAAAACAAAAIGA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0AAK4BAABARwAAsCUAABAg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FAsAABAgAAAmAAAACAAAAAE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36576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106F-21A4-3DE6-EAD0-D7B35E9E1C82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4ED1-9FA4-3DB8-EAD0-69ED009E1C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IgdAACzOwAABCEAABAgAAAmAAAACAAAAIGA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MYDAACzOwAAFh0AABAg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AQhAACzOwAARCMAABAgAAAmAAAACAAAAAE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36576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AFA-B4A4-3DAC-EAD0-42F9149E1C17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F22-6CA4-3DA9-EAD0-9AFC119E1C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CAAAAAAAAA"/>
              </a:ext>
            </a:extLst>
          </p:cNvSpPr>
          <p:nvPr>
            <p:ph type="title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AKAAAAAAAAA"/>
              </a:ext>
            </a:extLst>
          </p:cNvSpPr>
          <p:nvPr>
            <p:ph idx="1"/>
          </p:nvPr>
        </p:nvSpPr>
        <p:spPr/>
        <p:txBody>
          <a:bodyPr vert="vert" wrap="square" lIns="0" tIns="0" rIns="0" bIns="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2F85-CBA4-3DD9-EAD0-3D8C619E1C68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19A-D4A4-3DA7-EAD0-22F21F9E1C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DYAALABAABARwAAsCUAABAgAAAmAAAACAAAAIOA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LABAAAfNQAAsCUAABAgAAAmAAAACAAAAAOA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lIns="0" tIns="0" rIns="0" bIns="0" numCol="1" anchor="t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720E-40A4-3D84-EAD0-B6D13C9E1CE3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0FF9-B7A4-3DF9-EAD0-41AC419E1C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1A9F-D1A4-3DEC-EAD0-27B9549E1C72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25B6-F8A4-3DD3-EAD0-0E866B9E1C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BwbAACtRQAAfSMAABAgAAAmAAAACAAAAAGA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OERAACtRQAAHBsAABAgAAAmAAAACAAAAIGA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2A05-4BA4-3DDC-EAD0-BD89649E1CE8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6FF5-BBA4-3D99-EAD0-4DCC219E1C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gJAADhJAAAsCUAABAg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yYAANgJAABARwAASBIAABAgAAAmAAAACAAAAAE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137160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04DC-92A4-3DF2-EAD0-64A74A9E1C31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34B7-F9A4-3DC2-EAD0-0F977A9E1C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eRwAANkOAACHLgAAGRI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3300" b="1" i="0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kAALUHAADoQQAAXR4AABAgAAAmAAAACAAAADyAAAAAAAAA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1600" b="0" i="0">
                <a:solidFill>
                  <a:srgbClr val="E1E1E1"/>
                </a:solidFill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BkAADwnAACAMQAAWCkAABAgAAAmAAAACAAAADyAAAAAAAAA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DwnAAAAFQAAWCkAABAgAAAmAAAACAAAADyAAAAAAAAA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0990-DEA4-3DFF-EAD0-28AA479E1C7D}" type="datetime1">
              <a:t>2/23/2024</a:t>
            </a:fld>
            <a:endParaR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0DXNs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DYAADwnAABARwAAWCkAABAgAAAmAAAACAAAADyAAAAAAAAA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374E-00A4-3DC1-EAD0-F694799E1C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HEJAADjJAAAYQ0AABAgAAAmAAAACAAAAIGA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GENAADjJAAA0RUAABAgAAAmAAAACAAAAAE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137160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LELAABARwAAYQ0AABAgAAAmAAAACAAAAIEAAAAAAAAA"/>
              </a:ext>
            </a:extLst>
          </p:cNvSpPr>
          <p:nvPr>
            <p:ph idx="3"/>
          </p:nvPr>
        </p:nvSpPr>
        <p:spPr>
          <a:xfrm>
            <a:off x="6195695" y="1900555"/>
            <a:ext cx="5386705" cy="27432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HSYAAGENAABARwAA0RUAABAgAAAmAAAACAAAAAE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137160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50B3-FDA4-3DA6-EAD0-0BF31E9E1C5E}" type="datetime1">
              <a:t>2/23/2024</a:t>
            </a:fld>
            <a:endParaRPr/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5344-0AA4-3DA5-EAD0-FCF01D9E1C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71F9-B7A4-3D87-EAD0-41D23F9E1C14}" type="datetime1">
              <a:t>2/23/2024</a:t>
            </a:fld>
            <a:endParaRPr/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k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50CD-83A4-3DA6-EAD0-75F31E9E1C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398D-C3A4-3DCF-EAD0-359A779E1C60}" type="datetime1">
              <a:t>2/23/2024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2957-19A4-3DDF-EAD0-EF8A679E1C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K4BAABtHAAA1AgAABAgAAAmAAAACAAAAIGA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0AAK4BAABARwAAsCUAABAg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QIAABtHAAAhAoAABAgAAAmAAAACAAAAAE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27432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63DA-94A4-3D95-EAD0-62C02D9E1C37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2ED5-9BA4-3DD8-EAD0-6D8D609E1C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IgdAACzOwAABCEAABAgAAAmAAAACAAAAIGA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MYDAACzOwAAFh0AABAg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sw4AAAQhAACzOwAAtCIAABAgAAAmAAAACAAAAAE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27432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gAy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589D-D3A4-3DAE-EAD0-25FB169E1C70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27B7-F9A4-3DD1-EAD0-0F84699E1C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AIAAAAAAAAA"/>
              </a:ext>
            </a:extLst>
          </p:cNvSpPr>
          <p:nvPr>
            <p:ph idx="1"/>
          </p:nvPr>
        </p:nvSpPr>
        <p:spPr/>
        <p:txBody>
          <a:bodyPr vert="vert" wrap="square" lIns="0" tIns="0" rIns="0" bIns="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4EA6-E8A4-3DB8-EAD0-1EED009E1C4B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6E8F-C1A4-3D98-EAD0-37CD209E1C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YDYAALABAABARwAAsCUAABAgAAAmAAAACAAAAIMA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lIns="0" tIns="0" rIns="0" bIns="0" numCol="1" anchor="b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LABAAAfNQAAsCUAABAgAAAmAAAACAAAAAMA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lIns="0" tIns="0" rIns="0" bIns="0" numCol="1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gAy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>
              <a:defRPr lang="en-us"/>
            </a:pPr>
            <a:fld id="{49681328-66A4-3DE5-EAD0-90B05D9E1CC5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9680074-3AA4-3DF6-EAD0-CCA34E9E1C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ykNg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eRwAANkOAACHLgAAGRI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3300" b="1" i="0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QAklg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QJAABgJAAAjCUAABAgAAAmAAAACAAAAD0wAAAAAAAA"/>
              </a:ext>
            </a:extLst>
          </p:cNvSpPr>
          <p:nvPr>
            <p:ph idx="2"/>
          </p:nvPr>
        </p:nvSpPr>
        <p:spPr>
          <a:xfrm>
            <a:off x="609600" y="1577340"/>
            <a:ext cx="5303520" cy="452628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cMfT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CYAALQJAABARwAAjCUAABAgAAAmAAAACAAAAD0wAAAAAAAA"/>
              </a:ext>
            </a:extLst>
          </p:cNvSpPr>
          <p:nvPr>
            <p:ph idx="3"/>
          </p:nvPr>
        </p:nvSpPr>
        <p:spPr>
          <a:xfrm>
            <a:off x="6278880" y="1577340"/>
            <a:ext cx="5303520" cy="452628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gYWF0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BkAADwnAACAMQAAWCkAABAgAAAmAAAACAAAADyAAAAAAAAA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Vz6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DwnAAAAFQAAWCkAABAgAAAmAAAACAAAADyAAAAAAAAA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72EE-A0A4-3D84-EAD0-56D13C9E1C03}" type="datetime1">
              <a:t>2/23/2024</a:t>
            </a:fld>
            <a:endParaRPr/>
          </a:p>
        </p:txBody>
      </p:sp>
      <p:sp>
        <p:nvSpPr>
          <p:cNvPr id="7" name="Holder 7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6Jp7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DYAADwnAABARwAAWCkAABAgAAAmAAAACAAAADyAAAAAAAAA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3692-DCA4-3DC0-EAD0-2A95789E1C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LI6Ig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eRwAANkOAACHLgAAGRI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3300" b="1" i="0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xSPTk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BkAADwnAACAMQAAWCkAABAgAAAmAAAACAAAADyAAAAAAAAA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gnVM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DwnAAAAFQAAWCkAABAgAAAmAAAACAAAADyAAAAAAAAA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7B5E-10A4-3D8D-EAD0-E6D8359E1CB3}" type="datetime1">
              <a:t>2/23/2024</a:t>
            </a:fld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oLHuM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DYAADwnAABARwAAWCkAABAgAAAmAAAACAAAADyAAAAAAAAA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7867-29A4-3D8E-EAD0-DFDB369E1C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OByo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BkAADwnAACAMQAAWCkAABAgAAAmAAAACAAAADyAAAAAAAAA"/>
              </a:ext>
            </a:extLst>
          </p:cNvSpPr>
          <p:nvPr>
            <p:ph type="ftr" sz="quarter" idx="5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FwI6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DwnAAAAFQAAWCkAABAgAAAmAAAACAAAADyAAAAAAAAA"/>
              </a:ext>
            </a:extLst>
          </p:cNvSpPr>
          <p:nvPr>
            <p:ph type="dt" sz="half" idx="6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5145-0BA4-3DA7-EAD0-FDF21F9E1CA8}" type="datetime1">
              <a:t>2/23/2024</a:t>
            </a:fld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end+4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DYAADwnAABARwAAWCkAABAgAAAmAAAACAAAADyAAAAAAAAA"/>
              </a:ext>
            </a:extLst>
          </p:cNvSpPr>
          <p:nvPr>
            <p:ph type="sldNum" sz="quarter" idx="7"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6663-2DA4-3D90-EAD0-DBC5289E1C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IAQAABgRQAAwBIAABAgAAAmAAAACAAAAIEAAAAAAAAA"/>
              </a:ext>
            </a:extLst>
          </p:cNvSpPr>
          <p:nvPr>
            <p:ph type="ctrTitle"/>
          </p:nvPr>
        </p:nvSpPr>
        <p:spPr>
          <a:xfrm>
            <a:off x="914400" y="2682240"/>
            <a:ext cx="10363200" cy="365760"/>
          </a:xfr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KBoAABAgAAAmAAAACAAAAAEAAAAAAAAA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365760"/>
          </a:xfrm>
        </p:spPr>
        <p:txBody>
          <a:bodyPr/>
          <a:lstStyle/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61E-50A4-3DA0-EAD0-A6F5189E1CF3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0E59-17A4-3DF8-EAD0-E1AD409E1C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CAAAAAAAAA"/>
              </a:ext>
            </a:extLst>
          </p:cNvSpPr>
          <p:nvPr>
            <p:ph type="title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ACAAAAAAAAA"/>
              </a:ext>
            </a:extLst>
          </p:cNvSpPr>
          <p:nvPr>
            <p:ph idx="1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653-1DA4-3DA0-EAD0-EBF5189E1CBE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5556-18A4-3DA3-EAD0-EEF61B9E1C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BwbAACtRQAAfSMAABAgAAAmAAAACAAAAAGA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7QUAAOERAACtRQAAHBsAABAgAAAmAAAACAAAAIGA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0" tIns="0" rIns="0" bIns="0" numCol="1" anchor="b">
            <a:prstTxWarp prst="textNoShape">
              <a:avLst/>
            </a:prstTxWarp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1728-66A4-3DE1-EAD0-90B4599E1CC5}" type="datetime1">
              <a:t>2/23/2024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0AC4-8AA4-3DFC-EAD0-7CA9449E1C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ACAAAAAAAAA"/>
              </a:ext>
            </a:extLst>
          </p:cNvSpPr>
          <p:nvPr>
            <p:ph type="title"/>
          </p:nvPr>
        </p:nvSpPr>
        <p:spPr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NgJAADhJAAAsCUAABAg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2BIAABAgAAAmAAAACAAAAAE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146304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6E60-2EA4-3D98-EAD0-D8CD209E1C8D}" type="datetime1">
              <a:t>2/23/2024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>
                <a:solidFill>
                  <a:srgbClr val="8C8C8C"/>
                </a:solidFill>
              </a:defRPr>
            </a:pPr>
            <a:fld id="{49681C3A-74A4-3DEA-EAD0-82BF529E1C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D2/AAAAAAAA"/>
              </a:ext>
            </a:extLst>
          </p:cNvSpPr>
          <p:nvPr>
            <p:ph type="title"/>
          </p:nvPr>
        </p:nvSpPr>
        <p:spPr>
          <a:xfrm>
            <a:off x="4628515" y="2413635"/>
            <a:ext cx="2934970" cy="528320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3300" b="1" i="0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D2/AAAAAAAA"/>
              </a:ext>
            </a:extLst>
          </p:cNvSpPr>
          <p:nvPr>
            <p:ph type="body" idx="1"/>
          </p:nvPr>
        </p:nvSpPr>
        <p:spPr>
          <a:xfrm>
            <a:off x="1478280" y="1252855"/>
            <a:ext cx="9235440" cy="3683000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 sz="1600" b="0" i="0">
                <a:solidFill>
                  <a:srgbClr val="E1E1E1"/>
                </a:solidFill>
                <a:latin typeface="Lucida Sans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D2/AAAAAAAA"/>
              </a:ext>
            </a:extLst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D2/AAAAAAAA"/>
              </a:ext>
            </a:extLst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l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66B3-FDA4-3D90-EAD0-0BC5289E1C5E}" type="datetime1">
              <a:t>2/23/2024</a:t>
            </a:fld>
            <a:endParaR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RpYS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D2/AAAAAAAA"/>
              </a:ext>
            </a:extLst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05DA-94A4-3DF3-EAD0-62A64B9E1C3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RwAANkOAACHLgAAGRIAABAgAAAmAAAACAAAAP//////////"/>
              </a:ext>
            </a:extLst>
          </p:cNvSpPr>
          <p:nvPr>
            <p:ph type="title"/>
          </p:nvPr>
        </p:nvSpPr>
        <p:spPr>
          <a:xfrm>
            <a:off x="4628515" y="2413635"/>
            <a:ext cx="2934970" cy="528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AkAALUHAADoQQAAXR4AABAgAAAmAAAACAAAAP//////////"/>
              </a:ext>
            </a:extLst>
          </p:cNvSpPr>
          <p:nvPr>
            <p:ph type="body" idx="1"/>
          </p:nvPr>
        </p:nvSpPr>
        <p:spPr>
          <a:xfrm>
            <a:off x="1478280" y="1252855"/>
            <a:ext cx="9235440" cy="368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endParaR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BkAADwnAACAMQAAWCkAABAgAAAmAAAACAAAAP//////////"/>
              </a:ext>
            </a:extLst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ct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wAMAADwnAAAAFQAAWCkAABAgAAAmAAAACAAAAP//////////"/>
              </a:ext>
            </a:extLst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2DE9-A7A4-3DDB-EAD0-518E639E1C04}" type="datetime1">
              <a:t>2/23/2024</a:t>
            </a:fld>
            <a:endParaRPr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6_ylO0W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RpYS8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DYAADwnAABARwAAWCkAABAgAAAmAAAACAAAAP//////////"/>
              </a:ext>
            </a:extLst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>
            <a:lvl1pPr algn="r">
              <a:defRPr lang="en-us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9684BE6-A8A4-3DBD-EAD0-5EE8059E1C0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300" b="1" i="0" u="none" strike="noStrike" kern="1" spc="0" baseline="0">
          <a:solidFill>
            <a:schemeClr val="bg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600" b="0" i="0" u="none" strike="noStrike" kern="1" spc="0" baseline="0">
          <a:solidFill>
            <a:srgbClr val="E1E1E1"/>
          </a:solidFill>
          <a:effectLst/>
          <a:latin typeface="Lucida Sans" charset="0"/>
          <a:ea typeface="Lucida Sans" charset="0"/>
          <a:cs typeface="Lucida Sans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ebp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ebp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jrruethe.github.io/blog/2015/04/26/bitcoin-analogy/01.jpg" TargetMode="Externa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3962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 err="1">
                <a:solidFill>
                  <a:schemeClr val="bg1"/>
                </a:solidFill>
              </a:rPr>
              <a:t>Definisi</a:t>
            </a:r>
            <a:r>
              <a:rPr>
                <a:solidFill>
                  <a:schemeClr val="bg1"/>
                </a:solidFill>
              </a:rPr>
              <a:t> Blockchain</a:t>
            </a: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2484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sz="2000" dirty="0"/>
              <a:t>Blockchain </a:t>
            </a:r>
            <a:r>
              <a:rPr sz="2000" dirty="0" err="1"/>
              <a:t>adalah</a:t>
            </a:r>
            <a:r>
              <a:rPr sz="2000" dirty="0"/>
              <a:t> </a:t>
            </a:r>
            <a:r>
              <a:rPr sz="2000" dirty="0" err="1"/>
              <a:t>penyimpanan</a:t>
            </a:r>
            <a:r>
              <a:rPr sz="2000" dirty="0"/>
              <a:t> data </a:t>
            </a:r>
            <a:r>
              <a:rPr lang="en-US" sz="2000" dirty="0" err="1"/>
              <a:t>berupa</a:t>
            </a:r>
            <a:r>
              <a:rPr sz="2000" dirty="0"/>
              <a:t> </a:t>
            </a:r>
            <a:r>
              <a:rPr sz="2000" b="1" dirty="0" err="1"/>
              <a:t>jaringan</a:t>
            </a:r>
            <a:r>
              <a:rPr sz="2000" b="1" dirty="0"/>
              <a:t> </a:t>
            </a:r>
            <a:r>
              <a:rPr lang="en-US" sz="2000" dirty="0" err="1"/>
              <a:t>komputer-komputer</a:t>
            </a:r>
            <a:r>
              <a:rPr lang="en-US" sz="2000" dirty="0"/>
              <a:t> yang </a:t>
            </a:r>
            <a:r>
              <a:rPr lang="en-US" sz="2000" dirty="0" err="1"/>
              <a:t>didalamnya</a:t>
            </a:r>
            <a:r>
              <a:rPr lang="en-US" sz="2000" dirty="0"/>
              <a:t> </a:t>
            </a:r>
            <a:r>
              <a:rPr lang="en-US" sz="2000" dirty="0" err="1"/>
              <a:t>terinstall</a:t>
            </a:r>
            <a:r>
              <a:rPr lang="en-US" sz="2000" dirty="0"/>
              <a:t> program </a:t>
            </a:r>
            <a:r>
              <a:rPr lang="en-US" sz="2000" dirty="0" err="1"/>
              <a:t>protokol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b="1" dirty="0"/>
              <a:t> </a:t>
            </a:r>
            <a:r>
              <a:rPr lang="en-US" sz="2000" b="1" dirty="0" err="1"/>
              <a:t>transaksi</a:t>
            </a:r>
            <a:r>
              <a:rPr lang="en-US" sz="2000" dirty="0"/>
              <a:t> yang </a:t>
            </a:r>
            <a:r>
              <a:rPr lang="en-US" sz="2000" dirty="0" err="1"/>
              <a:t>masuk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otomatis</a:t>
            </a:r>
            <a:r>
              <a:rPr lang="en-US" sz="2000" dirty="0"/>
              <a:t>, </a:t>
            </a:r>
            <a:r>
              <a:rPr lang="en-US" sz="2000" dirty="0" err="1"/>
              <a:t>mengikuti</a:t>
            </a:r>
            <a:r>
              <a:rPr lang="en-US" sz="2000" dirty="0"/>
              <a:t> </a:t>
            </a:r>
            <a:r>
              <a:rPr lang="en-US" sz="2000" dirty="0" err="1"/>
              <a:t>aturan</a:t>
            </a:r>
            <a:r>
              <a:rPr lang="en-US" sz="2000" dirty="0"/>
              <a:t> </a:t>
            </a:r>
            <a:r>
              <a:rPr lang="en-US" sz="2000" b="1" dirty="0"/>
              <a:t>consensus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diset</a:t>
            </a:r>
            <a:r>
              <a:rPr lang="en-US" sz="2000" dirty="0"/>
              <a:t> </a:t>
            </a:r>
            <a:r>
              <a:rPr lang="en-US" sz="2000" dirty="0" err="1"/>
              <a:t>sebelumnya</a:t>
            </a:r>
            <a:r>
              <a:rPr lang="en-US" sz="2000" dirty="0"/>
              <a:t> pada </a:t>
            </a:r>
            <a:r>
              <a:rPr lang="en-US" sz="2000" dirty="0" err="1"/>
              <a:t>protokol</a:t>
            </a:r>
            <a:r>
              <a:rPr lang="en-US" sz="2000" dirty="0"/>
              <a:t> </a:t>
            </a:r>
            <a:r>
              <a:rPr lang="en-US" sz="2000" dirty="0" err="1"/>
              <a:t>terinstall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Status dan history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oleh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i="1" dirty="0"/>
              <a:t>real-time </a:t>
            </a:r>
            <a:r>
              <a:rPr lang="en-US" sz="2000" dirty="0"/>
              <a:t>pada </a:t>
            </a:r>
            <a:r>
              <a:rPr lang="en-US" sz="2000" b="1" dirty="0"/>
              <a:t>distributed ledger.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Data </a:t>
            </a:r>
            <a:r>
              <a:rPr lang="en-US" sz="2000" dirty="0" err="1"/>
              <a:t>diamankan</a:t>
            </a:r>
            <a:r>
              <a:rPr lang="en-US" sz="2000" dirty="0"/>
              <a:t> oleh </a:t>
            </a:r>
            <a:r>
              <a:rPr lang="en-US" sz="2000" b="1" dirty="0"/>
              <a:t>chain encryption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diretas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179CF-F329-1984-A3D3-55119C8C8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81200"/>
            <a:ext cx="4169571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847725"/>
            <a:ext cx="8305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3.2</a:t>
            </a:r>
            <a:r>
              <a:t>. </a:t>
            </a:r>
            <a:r>
              <a:rPr lang="en-US"/>
              <a:t>Chain Encryption</a:t>
            </a:r>
            <a:endParaRPr dirty="0"/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199"/>
            <a:ext cx="6248400" cy="4029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kenyataannya</a:t>
            </a:r>
            <a:r>
              <a:rPr lang="en-US" sz="1600" dirty="0"/>
              <a:t>, data yang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block </a:t>
            </a:r>
            <a:r>
              <a:rPr lang="en-US" sz="1600" dirty="0" err="1"/>
              <a:t>adalah</a:t>
            </a:r>
            <a:r>
              <a:rPr lang="en-US" sz="1600" dirty="0"/>
              <a:t> data history </a:t>
            </a:r>
            <a:r>
              <a:rPr lang="en-US" sz="1600" dirty="0" err="1"/>
              <a:t>transaksi</a:t>
            </a:r>
            <a:r>
              <a:rPr lang="en-US" sz="1600" dirty="0"/>
              <a:t> (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disamping</a:t>
            </a:r>
            <a:r>
              <a:rPr lang="en-US" sz="1600" dirty="0"/>
              <a:t> </a:t>
            </a:r>
            <a:r>
              <a:rPr lang="en-US" sz="1600" dirty="0" err="1"/>
              <a:t>dilambangkan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Tx0…3).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(Tx) di </a:t>
            </a:r>
            <a:r>
              <a:rPr lang="en-US" sz="1600" dirty="0" err="1"/>
              <a:t>dalam</a:t>
            </a:r>
            <a:r>
              <a:rPr lang="en-US" sz="1600" dirty="0"/>
              <a:t> block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Hash.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Penyandian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Hash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kelebihan</a:t>
            </a:r>
            <a:r>
              <a:rPr lang="en-US" sz="1600" dirty="0"/>
              <a:t>: </a:t>
            </a:r>
          </a:p>
          <a:p>
            <a:pPr marL="168275" marR="5080" indent="-155575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Berapapun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Tx yang </a:t>
            </a:r>
            <a:r>
              <a:rPr lang="en-US" sz="1600" dirty="0" err="1"/>
              <a:t>digabung</a:t>
            </a:r>
            <a:r>
              <a:rPr lang="en-US" sz="1600" dirty="0"/>
              <a:t>, </a:t>
            </a:r>
            <a:r>
              <a:rPr lang="en-US" sz="1600" dirty="0" err="1"/>
              <a:t>panjang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hash </a:t>
            </a:r>
            <a:r>
              <a:rPr lang="en-US" sz="1600" dirty="0" err="1"/>
              <a:t>tetap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(</a:t>
            </a:r>
            <a:r>
              <a:rPr lang="en-US" sz="1600" dirty="0" err="1"/>
              <a:t>hemat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).</a:t>
            </a:r>
          </a:p>
          <a:p>
            <a:pPr marL="168275" marR="5080" indent="-155575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di </a:t>
            </a:r>
            <a:r>
              <a:rPr lang="en-US" sz="1600" dirty="0" err="1"/>
              <a:t>dekripsi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penyandiannya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arah</a:t>
            </a:r>
            <a:r>
              <a:rPr lang="en-US" sz="16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Pada </a:t>
            </a:r>
            <a:r>
              <a:rPr lang="en-US" sz="1600" dirty="0" err="1"/>
              <a:t>setiap</a:t>
            </a:r>
            <a:r>
              <a:rPr lang="en-US" sz="1600" dirty="0"/>
              <a:t> Tx, minimal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:</a:t>
            </a:r>
          </a:p>
          <a:p>
            <a:pPr marL="168275" marR="5080" indent="-155575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From: (</a:t>
            </a:r>
            <a:r>
              <a:rPr lang="en-US" sz="1600" dirty="0" err="1"/>
              <a:t>pengirim</a:t>
            </a:r>
            <a:r>
              <a:rPr lang="en-US" sz="1600" dirty="0"/>
              <a:t> coin)</a:t>
            </a:r>
          </a:p>
          <a:p>
            <a:pPr marL="168275" marR="5080" indent="-155575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To: (</a:t>
            </a:r>
            <a:r>
              <a:rPr lang="en-US" sz="1600" dirty="0" err="1"/>
              <a:t>penerima</a:t>
            </a:r>
            <a:r>
              <a:rPr lang="en-US" sz="1600" dirty="0"/>
              <a:t> coin)</a:t>
            </a:r>
          </a:p>
          <a:p>
            <a:pPr marL="168275" marR="5080" indent="-155575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Amount: (</a:t>
            </a:r>
            <a:r>
              <a:rPr lang="en-US" sz="1600" dirty="0" err="1"/>
              <a:t>jumlah</a:t>
            </a:r>
            <a:r>
              <a:rPr lang="en-US" sz="1600" dirty="0"/>
              <a:t> coin yang </a:t>
            </a:r>
            <a:r>
              <a:rPr lang="en-US" sz="1600" dirty="0" err="1"/>
              <a:t>dikirim</a:t>
            </a:r>
            <a:r>
              <a:rPr lang="en-US" sz="1600" dirty="0"/>
              <a:t>)</a:t>
            </a:r>
          </a:p>
          <a:p>
            <a:pPr marL="168275" marR="5080" indent="-155575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Timestamp: (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1600" dirty="0"/>
            </a:br>
            <a:br>
              <a:rPr lang="en-US" sz="1600" dirty="0"/>
            </a:b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FB5EA-A804-3AF1-B4E3-B3981F7E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1828800"/>
            <a:ext cx="3571875" cy="4181475"/>
          </a:xfrm>
          <a:prstGeom prst="rect">
            <a:avLst/>
          </a:prstGeom>
          <a:effectLst>
            <a:glow>
              <a:schemeClr val="bg1">
                <a:lumMod val="50000"/>
              </a:schemeClr>
            </a:glow>
          </a:effec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DEBE6A7-316C-4185-87CA-062C7F761B1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05000" y="12954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Detail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setiap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block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0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799" y="1066800"/>
            <a:ext cx="5625771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>
                <a:solidFill>
                  <a:schemeClr val="bg1"/>
                </a:solidFill>
              </a:rPr>
              <a:t>Elemen Blockchain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D890E36-D64C-B654-8729-5C54970BC1FB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G4EpuKqfu1EiOQhf9kBAw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pKSko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9CUAACIfAAC0OAAAzycAABAAAAAmAAAACAAAAP//////////"/>
              </a:ext>
            </a:extLst>
          </p:cNvSpPr>
          <p:nvPr/>
        </p:nvSpPr>
        <p:spPr>
          <a:xfrm>
            <a:off x="6169660" y="5060950"/>
            <a:ext cx="3048000" cy="1410335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D9275D-A60C-55DA-DFC6-0659767786D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AH8IkTQGHFPr0cReIYv+0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6SUAAL8CAABrMAAAlxEAABAAAAAmAAAACAAAAP//////////"/>
              </a:ext>
            </a:extLst>
          </p:cNvSpPr>
          <p:nvPr/>
        </p:nvSpPr>
        <p:spPr>
          <a:xfrm>
            <a:off x="6162675" y="446405"/>
            <a:ext cx="1708150" cy="2413000"/>
          </a:xfrm>
          <a:prstGeom prst="rect">
            <a:avLst/>
          </a:prstGeom>
          <a:blipFill>
            <a:blip r:embed="rId3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6272CDB-0773-1C62-0B32-0ACCF054A8F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PdmS83MPZBHqRNaPmqObn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c0bw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2hcAACYaAAAYJQAA7ycAABAAAAAmAAAACAAAAP//////////"/>
              </a:ext>
            </a:extLst>
          </p:cNvSpPr>
          <p:nvPr/>
        </p:nvSpPr>
        <p:spPr>
          <a:xfrm>
            <a:off x="3877310" y="4250690"/>
            <a:ext cx="2152650" cy="2240915"/>
          </a:xfrm>
          <a:prstGeom prst="rect">
            <a:avLst/>
          </a:prstGeom>
          <a:blipFill>
            <a:blip r:embed="rId4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4ADE390-0022-4EC6-C0FA-D46869B85CC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BzYfN5Oq8tOiMF2W0Fpapw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Cake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VREAAMgQAAD8JAAAexkAABAAAAAmAAAACAAAAP//////////"/>
              </a:ext>
            </a:extLst>
          </p:cNvSpPr>
          <p:nvPr/>
        </p:nvSpPr>
        <p:spPr>
          <a:xfrm>
            <a:off x="2817495" y="2727960"/>
            <a:ext cx="3194685" cy="1414145"/>
          </a:xfrm>
          <a:prstGeom prst="rect">
            <a:avLst/>
          </a:prstGeom>
          <a:blipFill>
            <a:blip r:embed="rId5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4766AFD2-D32E-E7F1-BD31-6819374A1272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HGuLaWgoNFLo19x7nts2I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9SUAAFISAAAkMgAAfh4AABAAAAAmAAAACAAAAP//////////"/>
              </a:ext>
            </a:extLst>
          </p:cNvSpPr>
          <p:nvPr/>
        </p:nvSpPr>
        <p:spPr>
          <a:xfrm>
            <a:off x="6170295" y="2978150"/>
            <a:ext cx="1980565" cy="1978660"/>
          </a:xfrm>
          <a:prstGeom prst="rect">
            <a:avLst/>
          </a:prstGeom>
          <a:blipFill>
            <a:blip r:embed="rId6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9234809B-7032-3488-58FD-9E1BB0AD7BC0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TU1N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Msb4I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U1NAP///wEAAAAAAAAAAAAAAAAAAAAAAAAAAAAAAAAAAAAAAAAAAAAAAAB/f38A7uzhA8zMzADAwP8Af39/AAAAAAAAAAAAAAAAAAAAAAAAAAAAIQAAABgAAAAUAAAA2hcAACYaAAAYJQAA8CcAABAAAAAmAAAACAAAAP//////////"/>
              </a:ext>
            </a:extLst>
          </p:cNvSpPr>
          <p:nvPr/>
        </p:nvSpPr>
        <p:spPr>
          <a:xfrm>
            <a:off x="3877310" y="4250690"/>
            <a:ext cx="2152650" cy="2241550"/>
          </a:xfrm>
          <a:custGeom>
            <a:avLst/>
            <a:gdLst/>
            <a:ahLst/>
            <a:cxnLst/>
            <a:rect l="0" t="0" r="2152650" b="2241550"/>
            <a:pathLst>
              <a:path w="2152650" h="2241550">
                <a:moveTo>
                  <a:pt x="2152535" y="2240965"/>
                </a:moveTo>
                <a:lnTo>
                  <a:pt x="0" y="2240965"/>
                </a:lnTo>
                <a:lnTo>
                  <a:pt x="0" y="0"/>
                </a:lnTo>
                <a:lnTo>
                  <a:pt x="2152535" y="0"/>
                </a:lnTo>
                <a:lnTo>
                  <a:pt x="2152535" y="2240965"/>
                </a:lnTo>
                <a:close/>
              </a:path>
            </a:pathLst>
          </a:custGeom>
          <a:solidFill>
            <a:srgbClr val="4D4D4D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904A660E-9BF0-FF8B-F184-A663B772985A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TU1N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ga050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U1NAP///wEAAAAAAAAAAAAAAAAAAAAAAAAAAAAAAAAAAAAAAAAAAAAAAAB/f38A7uzhA8zMzADAwP8Af39/AAAAAAAAAAAAAAAAAAAAAAAAAAAAIQAAABgAAAAUAAAA4SUAAL8CAABsMAAAmBEAABAAAAAmAAAACAAAAP//////////"/>
              </a:ext>
            </a:extLst>
          </p:cNvSpPr>
          <p:nvPr/>
        </p:nvSpPr>
        <p:spPr>
          <a:xfrm>
            <a:off x="6157595" y="446405"/>
            <a:ext cx="1713865" cy="2413635"/>
          </a:xfrm>
          <a:custGeom>
            <a:avLst/>
            <a:gdLst/>
            <a:ahLst/>
            <a:cxnLst/>
            <a:rect l="0" t="0" r="1713865" b="2413635"/>
            <a:pathLst>
              <a:path w="1713865" h="2413635">
                <a:moveTo>
                  <a:pt x="1713623" y="2413368"/>
                </a:moveTo>
                <a:lnTo>
                  <a:pt x="0" y="2413368"/>
                </a:lnTo>
                <a:lnTo>
                  <a:pt x="0" y="0"/>
                </a:lnTo>
                <a:lnTo>
                  <a:pt x="1713623" y="0"/>
                </a:lnTo>
                <a:lnTo>
                  <a:pt x="1713623" y="2413368"/>
                </a:lnTo>
                <a:close/>
              </a:path>
            </a:pathLst>
          </a:custGeom>
          <a:solidFill>
            <a:srgbClr val="4D4D4D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4F27CF9D-7578-5BF3-7622-08097827A0D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TU1N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eelxQ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U1NAP///wEAAAAAAAAAAAAAAAAAAAAAAAAAAAAAAAAAAAAAAAAAAAAAAAB/f38A7uzhA8zMzADAwP8Af39/AAAAAAAAAAAAAAAAAAAAAAAAAAAAIQAAABgAAAAUAAAA9CUAACIfAAC0OAAA0CcAABAAAAAmAAAACAAAAP//////////"/>
              </a:ext>
            </a:extLst>
          </p:cNvSpPr>
          <p:nvPr/>
        </p:nvSpPr>
        <p:spPr>
          <a:xfrm>
            <a:off x="6169660" y="5060950"/>
            <a:ext cx="3048000" cy="1410970"/>
          </a:xfrm>
          <a:custGeom>
            <a:avLst/>
            <a:gdLst/>
            <a:ahLst/>
            <a:cxnLst/>
            <a:rect l="0" t="0" r="3048000" b="1410970"/>
            <a:pathLst>
              <a:path w="3048000" h="1410970">
                <a:moveTo>
                  <a:pt x="3047822" y="1410589"/>
                </a:moveTo>
                <a:lnTo>
                  <a:pt x="0" y="1410589"/>
                </a:lnTo>
                <a:lnTo>
                  <a:pt x="0" y="0"/>
                </a:lnTo>
                <a:lnTo>
                  <a:pt x="3047822" y="0"/>
                </a:lnTo>
                <a:lnTo>
                  <a:pt x="3047822" y="1410589"/>
                </a:lnTo>
                <a:close/>
              </a:path>
            </a:pathLst>
          </a:custGeom>
          <a:solidFill>
            <a:srgbClr val="4D4D4D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A466722B-9980-647F-E994-6C6B5B31296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TU1N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PAME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U1NAP///wEAAAAAAAAAAAAAAAAAAAAAAAAAAAAAAAAAAAAAAAAAAAAAAAB/f38A7uzhA8zMzADAwP8Af39/AAAAAAAAAAAAAAAAAAAAAAAAAAAAIQAAABgAAAAUAAAAVREAAMgQAAD8JAAAexkAABAAAAAmAAAACAAAAP//////////"/>
              </a:ext>
            </a:extLst>
          </p:cNvSpPr>
          <p:nvPr/>
        </p:nvSpPr>
        <p:spPr>
          <a:xfrm>
            <a:off x="2817495" y="2727960"/>
            <a:ext cx="3194685" cy="1414145"/>
          </a:xfrm>
          <a:custGeom>
            <a:avLst/>
            <a:gdLst/>
            <a:ahLst/>
            <a:cxnLst/>
            <a:rect l="0" t="0" r="3194685" b="1414145"/>
            <a:pathLst>
              <a:path w="3194685" h="1414145">
                <a:moveTo>
                  <a:pt x="3194126" y="1413929"/>
                </a:moveTo>
                <a:lnTo>
                  <a:pt x="0" y="1413929"/>
                </a:lnTo>
                <a:lnTo>
                  <a:pt x="0" y="0"/>
                </a:lnTo>
                <a:lnTo>
                  <a:pt x="3194126" y="0"/>
                </a:lnTo>
                <a:lnTo>
                  <a:pt x="3194126" y="1413929"/>
                </a:lnTo>
                <a:close/>
              </a:path>
            </a:pathLst>
          </a:custGeom>
          <a:solidFill>
            <a:srgbClr val="4D4D4D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A04C4362-9F88-813D-E053-9584EB987F09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TU1N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DST5c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U1NAP///wEAAAAAAAAAAAAAAAAAAAAAAAAAAAAAAAAAAAAAAAAAAAAAAAB/f38A7uzhA8zMzADAwP8Af39/AAAAAAAAAAAAAAAAAAAAAAAAAAAAIQAAABgAAAAUAAAA+CUAAFISAAAkMgAAfh4AABAAAAAmAAAACAAAAP//////////"/>
              </a:ext>
            </a:extLst>
          </p:cNvSpPr>
          <p:nvPr/>
        </p:nvSpPr>
        <p:spPr>
          <a:xfrm>
            <a:off x="6172200" y="2978150"/>
            <a:ext cx="1978660" cy="1978660"/>
          </a:xfrm>
          <a:custGeom>
            <a:avLst/>
            <a:gdLst/>
            <a:ahLst/>
            <a:cxnLst/>
            <a:rect l="0" t="0" r="1978660" b="1978660"/>
            <a:pathLst>
              <a:path w="1978660" h="1978660">
                <a:moveTo>
                  <a:pt x="1978622" y="1978621"/>
                </a:moveTo>
                <a:lnTo>
                  <a:pt x="0" y="1978621"/>
                </a:lnTo>
                <a:lnTo>
                  <a:pt x="0" y="0"/>
                </a:lnTo>
                <a:lnTo>
                  <a:pt x="1978622" y="0"/>
                </a:lnTo>
                <a:lnTo>
                  <a:pt x="1978622" y="1978621"/>
                </a:lnTo>
                <a:close/>
              </a:path>
            </a:pathLst>
          </a:custGeom>
          <a:solidFill>
            <a:srgbClr val="4D4D4D">
              <a:alpha val="5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2ABB96C0-9E6D-0E41-14B4-3FA9A46856B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Md4D3tX2kVCnKx+jgy2ap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np9k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CgAAMwZAAAIKQAAxxoAABAAAAAmAAAACAAAAP//////////"/>
              </a:ext>
            </a:extLst>
          </p:cNvSpPr>
          <p:nvPr/>
        </p:nvSpPr>
        <p:spPr>
          <a:xfrm>
            <a:off x="6510020" y="4193540"/>
            <a:ext cx="160020" cy="159385"/>
          </a:xfrm>
          <a:prstGeom prst="rect">
            <a:avLst/>
          </a:prstGeom>
          <a:blipFill>
            <a:blip r:embed="rId7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077923DB-81B2-56DE-AD9E-8FCF89AC9800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AKdNo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ygAAOsaAACqKAAAhxsAABAAAAAmAAAACAAAAP//////////"/>
              </a:ext>
            </a:extLst>
          </p:cNvSpPr>
          <p:nvPr/>
        </p:nvSpPr>
        <p:spPr>
          <a:xfrm>
            <a:off x="6570345" y="4375785"/>
            <a:ext cx="40005" cy="99060"/>
          </a:xfrm>
          <a:custGeom>
            <a:avLst/>
            <a:gdLst/>
            <a:ahLst/>
            <a:cxnLst/>
            <a:rect l="0" t="0" r="40005" b="99060"/>
            <a:pathLst>
              <a:path w="40005" h="99060">
                <a:moveTo>
                  <a:pt x="32321" y="0"/>
                </a:moveTo>
                <a:lnTo>
                  <a:pt x="7517" y="0"/>
                </a:lnTo>
                <a:lnTo>
                  <a:pt x="4927" y="977"/>
                </a:lnTo>
                <a:lnTo>
                  <a:pt x="406" y="5892"/>
                </a:lnTo>
                <a:lnTo>
                  <a:pt x="0" y="10223"/>
                </a:lnTo>
                <a:lnTo>
                  <a:pt x="1955" y="13601"/>
                </a:lnTo>
                <a:lnTo>
                  <a:pt x="12407" y="29362"/>
                </a:lnTo>
                <a:lnTo>
                  <a:pt x="7517" y="70650"/>
                </a:lnTo>
                <a:lnTo>
                  <a:pt x="17157" y="96291"/>
                </a:lnTo>
                <a:lnTo>
                  <a:pt x="18097" y="98869"/>
                </a:lnTo>
                <a:lnTo>
                  <a:pt x="21742" y="98869"/>
                </a:lnTo>
                <a:lnTo>
                  <a:pt x="22669" y="96291"/>
                </a:lnTo>
                <a:lnTo>
                  <a:pt x="32308" y="70650"/>
                </a:lnTo>
                <a:lnTo>
                  <a:pt x="27432" y="29362"/>
                </a:lnTo>
                <a:lnTo>
                  <a:pt x="37884" y="13601"/>
                </a:lnTo>
                <a:lnTo>
                  <a:pt x="39827" y="10223"/>
                </a:lnTo>
                <a:lnTo>
                  <a:pt x="39433" y="5892"/>
                </a:lnTo>
                <a:lnTo>
                  <a:pt x="34912" y="977"/>
                </a:lnTo>
                <a:lnTo>
                  <a:pt x="323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734C6923-B8B9-FE33-8602-3B01716590A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J0tV4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ycAAOoaAABeKQAAEhwAABAAAAAmAAAACAAAAP//////////"/>
              </a:ext>
            </a:extLst>
          </p:cNvSpPr>
          <p:nvPr/>
        </p:nvSpPr>
        <p:spPr>
          <a:xfrm>
            <a:off x="6456045" y="4375150"/>
            <a:ext cx="268605" cy="187960"/>
          </a:xfrm>
          <a:custGeom>
            <a:avLst/>
            <a:gdLst/>
            <a:ahLst/>
            <a:cxnLst/>
            <a:rect l="0" t="0" r="268605" b="187960"/>
            <a:pathLst>
              <a:path w="268605" h="187960">
                <a:moveTo>
                  <a:pt x="76187" y="901"/>
                </a:moveTo>
                <a:lnTo>
                  <a:pt x="72110" y="901"/>
                </a:lnTo>
                <a:lnTo>
                  <a:pt x="71323" y="1028"/>
                </a:lnTo>
                <a:lnTo>
                  <a:pt x="28498" y="18287"/>
                </a:lnTo>
                <a:lnTo>
                  <a:pt x="3472" y="52496"/>
                </a:lnTo>
                <a:lnTo>
                  <a:pt x="0" y="74015"/>
                </a:lnTo>
                <a:lnTo>
                  <a:pt x="0" y="182600"/>
                </a:lnTo>
                <a:lnTo>
                  <a:pt x="5105" y="187705"/>
                </a:lnTo>
                <a:lnTo>
                  <a:pt x="263207" y="187705"/>
                </a:lnTo>
                <a:lnTo>
                  <a:pt x="268300" y="182612"/>
                </a:lnTo>
                <a:lnTo>
                  <a:pt x="268300" y="153530"/>
                </a:lnTo>
                <a:lnTo>
                  <a:pt x="134162" y="153530"/>
                </a:lnTo>
                <a:lnTo>
                  <a:pt x="79286" y="2946"/>
                </a:lnTo>
                <a:lnTo>
                  <a:pt x="76187" y="901"/>
                </a:lnTo>
                <a:close/>
              </a:path>
              <a:path w="268605" h="187960">
                <a:moveTo>
                  <a:pt x="193687" y="0"/>
                </a:moveTo>
                <a:lnTo>
                  <a:pt x="189318" y="2184"/>
                </a:lnTo>
                <a:lnTo>
                  <a:pt x="134162" y="153530"/>
                </a:lnTo>
                <a:lnTo>
                  <a:pt x="268300" y="153530"/>
                </a:lnTo>
                <a:lnTo>
                  <a:pt x="268300" y="74015"/>
                </a:lnTo>
                <a:lnTo>
                  <a:pt x="264832" y="52495"/>
                </a:lnTo>
                <a:lnTo>
                  <a:pt x="255039" y="33489"/>
                </a:lnTo>
                <a:lnTo>
                  <a:pt x="239866" y="18316"/>
                </a:lnTo>
                <a:lnTo>
                  <a:pt x="220217" y="8140"/>
                </a:lnTo>
                <a:lnTo>
                  <a:pt x="1936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1380C4CC-8379-BA57-5FA4-7641BF2D0249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L0dX3Fn0EVDjDLa9yx/C6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YWsS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eiYAAAwaAAB2JwAABxsAABAAAAAmAAAACAAAAP//////////"/>
              </a:ext>
            </a:extLst>
          </p:cNvSpPr>
          <p:nvPr/>
        </p:nvSpPr>
        <p:spPr>
          <a:xfrm>
            <a:off x="6254750" y="4234180"/>
            <a:ext cx="160020" cy="159385"/>
          </a:xfrm>
          <a:prstGeom prst="rect">
            <a:avLst/>
          </a:prstGeom>
          <a:blipFill>
            <a:blip r:embed="rId8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A9BD036F-9C1D-177D-7031-EAB4FCD9BC92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Oll14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hiYAACkbAAArKAAA5h0AABAAAAAmAAAACAAAAP//////////"/>
              </a:ext>
            </a:extLst>
          </p:cNvSpPr>
          <p:nvPr/>
        </p:nvSpPr>
        <p:spPr>
          <a:xfrm>
            <a:off x="6262370" y="4415155"/>
            <a:ext cx="267335" cy="445135"/>
          </a:xfrm>
          <a:custGeom>
            <a:avLst/>
            <a:gdLst/>
            <a:ahLst/>
            <a:cxnLst/>
            <a:rect l="0" t="0" r="267335" b="445135"/>
            <a:pathLst>
              <a:path w="267335" h="445135">
                <a:moveTo>
                  <a:pt x="72212" y="0"/>
                </a:moveTo>
                <a:lnTo>
                  <a:pt x="44105" y="5673"/>
                </a:lnTo>
                <a:lnTo>
                  <a:pt x="21150" y="21148"/>
                </a:lnTo>
                <a:lnTo>
                  <a:pt x="5674" y="44105"/>
                </a:lnTo>
                <a:lnTo>
                  <a:pt x="0" y="72212"/>
                </a:lnTo>
                <a:lnTo>
                  <a:pt x="0" y="242620"/>
                </a:lnTo>
                <a:lnTo>
                  <a:pt x="5448" y="269614"/>
                </a:lnTo>
                <a:lnTo>
                  <a:pt x="20305" y="291655"/>
                </a:lnTo>
                <a:lnTo>
                  <a:pt x="42342" y="306514"/>
                </a:lnTo>
                <a:lnTo>
                  <a:pt x="69329" y="311962"/>
                </a:lnTo>
                <a:lnTo>
                  <a:pt x="151739" y="311962"/>
                </a:lnTo>
                <a:lnTo>
                  <a:pt x="151739" y="425513"/>
                </a:lnTo>
                <a:lnTo>
                  <a:pt x="153279" y="433145"/>
                </a:lnTo>
                <a:lnTo>
                  <a:pt x="157480" y="439373"/>
                </a:lnTo>
                <a:lnTo>
                  <a:pt x="163708" y="443571"/>
                </a:lnTo>
                <a:lnTo>
                  <a:pt x="171335" y="445109"/>
                </a:lnTo>
                <a:lnTo>
                  <a:pt x="247421" y="445109"/>
                </a:lnTo>
                <a:lnTo>
                  <a:pt x="255048" y="443571"/>
                </a:lnTo>
                <a:lnTo>
                  <a:pt x="261277" y="439373"/>
                </a:lnTo>
                <a:lnTo>
                  <a:pt x="265477" y="433145"/>
                </a:lnTo>
                <a:lnTo>
                  <a:pt x="267017" y="425513"/>
                </a:lnTo>
                <a:lnTo>
                  <a:pt x="267017" y="256730"/>
                </a:lnTo>
                <a:lnTo>
                  <a:pt x="262374" y="233742"/>
                </a:lnTo>
                <a:lnTo>
                  <a:pt x="249713" y="214966"/>
                </a:lnTo>
                <a:lnTo>
                  <a:pt x="230937" y="202305"/>
                </a:lnTo>
                <a:lnTo>
                  <a:pt x="207949" y="197662"/>
                </a:lnTo>
                <a:lnTo>
                  <a:pt x="144437" y="197662"/>
                </a:lnTo>
                <a:lnTo>
                  <a:pt x="144437" y="72212"/>
                </a:lnTo>
                <a:lnTo>
                  <a:pt x="138757" y="44100"/>
                </a:lnTo>
                <a:lnTo>
                  <a:pt x="123281" y="21147"/>
                </a:lnTo>
                <a:lnTo>
                  <a:pt x="100325" y="5673"/>
                </a:lnTo>
                <a:lnTo>
                  <a:pt x="722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C3408495-3E1E-27CC-05A2-4015F726AD66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Kv1QkWKvYlNq1h7JQnZCF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2G3r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kAAAwaAACaKgAABxsAABAAAAAmAAAACAAAAP//////////"/>
              </a:ext>
            </a:extLst>
          </p:cNvSpPr>
          <p:nvPr/>
        </p:nvSpPr>
        <p:spPr>
          <a:xfrm>
            <a:off x="6765290" y="4234180"/>
            <a:ext cx="160020" cy="159385"/>
          </a:xfrm>
          <a:prstGeom prst="rect">
            <a:avLst/>
          </a:prstGeom>
          <a:blipFill>
            <a:blip r:embed="rId9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0E407F61-C173-A90A-F7F2-4973794AE79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ZoMpk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6SgAACkbAACOKgAA5h0AABAAAAAmAAAACAAAAP//////////"/>
              </a:ext>
            </a:extLst>
          </p:cNvSpPr>
          <p:nvPr/>
        </p:nvSpPr>
        <p:spPr>
          <a:xfrm>
            <a:off x="6650355" y="4415155"/>
            <a:ext cx="267335" cy="445135"/>
          </a:xfrm>
          <a:custGeom>
            <a:avLst/>
            <a:gdLst/>
            <a:ahLst/>
            <a:cxnLst/>
            <a:rect l="0" t="0" r="267335" b="445135"/>
            <a:pathLst>
              <a:path w="267335" h="445135">
                <a:moveTo>
                  <a:pt x="194805" y="0"/>
                </a:moveTo>
                <a:lnTo>
                  <a:pt x="166685" y="5675"/>
                </a:lnTo>
                <a:lnTo>
                  <a:pt x="143729" y="21153"/>
                </a:lnTo>
                <a:lnTo>
                  <a:pt x="128254" y="44110"/>
                </a:lnTo>
                <a:lnTo>
                  <a:pt x="122580" y="72223"/>
                </a:lnTo>
                <a:lnTo>
                  <a:pt x="122580" y="197662"/>
                </a:lnTo>
                <a:lnTo>
                  <a:pt x="59067" y="197662"/>
                </a:lnTo>
                <a:lnTo>
                  <a:pt x="36074" y="202304"/>
                </a:lnTo>
                <a:lnTo>
                  <a:pt x="17298" y="214963"/>
                </a:lnTo>
                <a:lnTo>
                  <a:pt x="4641" y="233742"/>
                </a:lnTo>
                <a:lnTo>
                  <a:pt x="0" y="256743"/>
                </a:lnTo>
                <a:lnTo>
                  <a:pt x="0" y="425526"/>
                </a:lnTo>
                <a:lnTo>
                  <a:pt x="1540" y="433152"/>
                </a:lnTo>
                <a:lnTo>
                  <a:pt x="5740" y="439381"/>
                </a:lnTo>
                <a:lnTo>
                  <a:pt x="11969" y="443582"/>
                </a:lnTo>
                <a:lnTo>
                  <a:pt x="19596" y="445122"/>
                </a:lnTo>
                <a:lnTo>
                  <a:pt x="95681" y="445122"/>
                </a:lnTo>
                <a:lnTo>
                  <a:pt x="103308" y="443582"/>
                </a:lnTo>
                <a:lnTo>
                  <a:pt x="109537" y="439381"/>
                </a:lnTo>
                <a:lnTo>
                  <a:pt x="113737" y="433152"/>
                </a:lnTo>
                <a:lnTo>
                  <a:pt x="115277" y="425526"/>
                </a:lnTo>
                <a:lnTo>
                  <a:pt x="115277" y="311962"/>
                </a:lnTo>
                <a:lnTo>
                  <a:pt x="197688" y="311962"/>
                </a:lnTo>
                <a:lnTo>
                  <a:pt x="224676" y="306514"/>
                </a:lnTo>
                <a:lnTo>
                  <a:pt x="246718" y="291655"/>
                </a:lnTo>
                <a:lnTo>
                  <a:pt x="261580" y="269614"/>
                </a:lnTo>
                <a:lnTo>
                  <a:pt x="267030" y="242620"/>
                </a:lnTo>
                <a:lnTo>
                  <a:pt x="267030" y="72223"/>
                </a:lnTo>
                <a:lnTo>
                  <a:pt x="261354" y="44110"/>
                </a:lnTo>
                <a:lnTo>
                  <a:pt x="245876" y="21153"/>
                </a:lnTo>
                <a:lnTo>
                  <a:pt x="222919" y="5675"/>
                </a:lnTo>
                <a:lnTo>
                  <a:pt x="1948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D59C911C-20EE-62B6-CFF6-796B66D2DE8F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4r5GY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yAAAAAjAABtJAAAZCcAABAAAAAmAAAACAAAAP//////////"/>
              </a:ext>
            </a:extLst>
          </p:cNvSpPr>
          <p:nvPr/>
        </p:nvSpPr>
        <p:spPr>
          <a:xfrm>
            <a:off x="5320665" y="5689600"/>
            <a:ext cx="600710" cy="713740"/>
          </a:xfrm>
          <a:custGeom>
            <a:avLst/>
            <a:gdLst/>
            <a:ahLst/>
            <a:cxnLst/>
            <a:rect l="0" t="0" r="600710" b="713740"/>
            <a:pathLst>
              <a:path w="600710" h="713740">
                <a:moveTo>
                  <a:pt x="581561" y="0"/>
                </a:moveTo>
                <a:lnTo>
                  <a:pt x="90858" y="0"/>
                </a:lnTo>
                <a:lnTo>
                  <a:pt x="55561" y="7143"/>
                </a:lnTo>
                <a:lnTo>
                  <a:pt x="26706" y="26612"/>
                </a:lnTo>
                <a:lnTo>
                  <a:pt x="7235" y="55464"/>
                </a:lnTo>
                <a:lnTo>
                  <a:pt x="91" y="90754"/>
                </a:lnTo>
                <a:lnTo>
                  <a:pt x="282" y="92709"/>
                </a:lnTo>
                <a:lnTo>
                  <a:pt x="282" y="282058"/>
                </a:lnTo>
                <a:lnTo>
                  <a:pt x="282" y="547779"/>
                </a:lnTo>
                <a:lnTo>
                  <a:pt x="282" y="621411"/>
                </a:lnTo>
                <a:lnTo>
                  <a:pt x="53" y="622834"/>
                </a:lnTo>
                <a:lnTo>
                  <a:pt x="24817" y="685013"/>
                </a:lnTo>
                <a:lnTo>
                  <a:pt x="85118" y="713321"/>
                </a:lnTo>
                <a:lnTo>
                  <a:pt x="86998" y="713613"/>
                </a:lnTo>
                <a:lnTo>
                  <a:pt x="581561" y="713613"/>
                </a:lnTo>
                <a:lnTo>
                  <a:pt x="588877" y="712136"/>
                </a:lnTo>
                <a:lnTo>
                  <a:pt x="594856" y="708105"/>
                </a:lnTo>
                <a:lnTo>
                  <a:pt x="598890" y="702126"/>
                </a:lnTo>
                <a:lnTo>
                  <a:pt x="600370" y="694805"/>
                </a:lnTo>
                <a:lnTo>
                  <a:pt x="600370" y="675996"/>
                </a:lnTo>
                <a:lnTo>
                  <a:pt x="90833" y="675996"/>
                </a:lnTo>
                <a:lnTo>
                  <a:pt x="70650" y="672010"/>
                </a:lnTo>
                <a:lnTo>
                  <a:pt x="54022" y="661116"/>
                </a:lnTo>
                <a:lnTo>
                  <a:pt x="42538" y="644915"/>
                </a:lnTo>
                <a:lnTo>
                  <a:pt x="37785" y="625006"/>
                </a:lnTo>
                <a:lnTo>
                  <a:pt x="37852" y="619583"/>
                </a:lnTo>
                <a:lnTo>
                  <a:pt x="42825" y="600131"/>
                </a:lnTo>
                <a:lnTo>
                  <a:pt x="54351" y="584240"/>
                </a:lnTo>
                <a:lnTo>
                  <a:pt x="70865" y="573572"/>
                </a:lnTo>
                <a:lnTo>
                  <a:pt x="90833" y="569672"/>
                </a:lnTo>
                <a:lnTo>
                  <a:pt x="578424" y="569672"/>
                </a:lnTo>
                <a:lnTo>
                  <a:pt x="579872" y="569456"/>
                </a:lnTo>
                <a:lnTo>
                  <a:pt x="581243" y="569138"/>
                </a:lnTo>
                <a:lnTo>
                  <a:pt x="581624" y="569138"/>
                </a:lnTo>
                <a:lnTo>
                  <a:pt x="588877" y="567673"/>
                </a:lnTo>
                <a:lnTo>
                  <a:pt x="594856" y="563642"/>
                </a:lnTo>
                <a:lnTo>
                  <a:pt x="598890" y="557664"/>
                </a:lnTo>
                <a:lnTo>
                  <a:pt x="600370" y="550342"/>
                </a:lnTo>
                <a:lnTo>
                  <a:pt x="600370" y="491592"/>
                </a:lnTo>
                <a:lnTo>
                  <a:pt x="122469" y="491592"/>
                </a:lnTo>
                <a:lnTo>
                  <a:pt x="115147" y="490111"/>
                </a:lnTo>
                <a:lnTo>
                  <a:pt x="109169" y="486074"/>
                </a:lnTo>
                <a:lnTo>
                  <a:pt x="105138" y="480094"/>
                </a:lnTo>
                <a:lnTo>
                  <a:pt x="103660" y="472783"/>
                </a:lnTo>
                <a:lnTo>
                  <a:pt x="103660" y="90754"/>
                </a:lnTo>
                <a:lnTo>
                  <a:pt x="105138" y="83439"/>
                </a:lnTo>
                <a:lnTo>
                  <a:pt x="109169" y="77465"/>
                </a:lnTo>
                <a:lnTo>
                  <a:pt x="115147" y="73435"/>
                </a:lnTo>
                <a:lnTo>
                  <a:pt x="122469" y="71958"/>
                </a:lnTo>
                <a:lnTo>
                  <a:pt x="600370" y="71958"/>
                </a:lnTo>
                <a:lnTo>
                  <a:pt x="600370" y="18795"/>
                </a:lnTo>
                <a:lnTo>
                  <a:pt x="598890" y="11481"/>
                </a:lnTo>
                <a:lnTo>
                  <a:pt x="594856" y="5507"/>
                </a:lnTo>
                <a:lnTo>
                  <a:pt x="588877" y="1477"/>
                </a:lnTo>
                <a:lnTo>
                  <a:pt x="581561" y="0"/>
                </a:lnTo>
                <a:close/>
              </a:path>
              <a:path w="600710" h="713740">
                <a:moveTo>
                  <a:pt x="581561" y="605206"/>
                </a:moveTo>
                <a:lnTo>
                  <a:pt x="574245" y="606686"/>
                </a:lnTo>
                <a:lnTo>
                  <a:pt x="568266" y="610720"/>
                </a:lnTo>
                <a:lnTo>
                  <a:pt x="564232" y="616699"/>
                </a:lnTo>
                <a:lnTo>
                  <a:pt x="562752" y="624015"/>
                </a:lnTo>
                <a:lnTo>
                  <a:pt x="562752" y="675996"/>
                </a:lnTo>
                <a:lnTo>
                  <a:pt x="600370" y="675996"/>
                </a:lnTo>
                <a:lnTo>
                  <a:pt x="600370" y="624015"/>
                </a:lnTo>
                <a:lnTo>
                  <a:pt x="598890" y="616699"/>
                </a:lnTo>
                <a:lnTo>
                  <a:pt x="594856" y="610720"/>
                </a:lnTo>
                <a:lnTo>
                  <a:pt x="588877" y="606686"/>
                </a:lnTo>
                <a:lnTo>
                  <a:pt x="581561" y="605206"/>
                </a:lnTo>
                <a:close/>
              </a:path>
              <a:path w="600710" h="713740">
                <a:moveTo>
                  <a:pt x="600370" y="71958"/>
                </a:moveTo>
                <a:lnTo>
                  <a:pt x="122469" y="71958"/>
                </a:lnTo>
                <a:lnTo>
                  <a:pt x="129790" y="73435"/>
                </a:lnTo>
                <a:lnTo>
                  <a:pt x="135769" y="77465"/>
                </a:lnTo>
                <a:lnTo>
                  <a:pt x="139799" y="83439"/>
                </a:lnTo>
                <a:lnTo>
                  <a:pt x="141277" y="90754"/>
                </a:lnTo>
                <a:lnTo>
                  <a:pt x="141277" y="472783"/>
                </a:lnTo>
                <a:lnTo>
                  <a:pt x="139799" y="480100"/>
                </a:lnTo>
                <a:lnTo>
                  <a:pt x="135769" y="486079"/>
                </a:lnTo>
                <a:lnTo>
                  <a:pt x="129790" y="490112"/>
                </a:lnTo>
                <a:lnTo>
                  <a:pt x="122469" y="491592"/>
                </a:lnTo>
                <a:lnTo>
                  <a:pt x="600370" y="491592"/>
                </a:lnTo>
                <a:lnTo>
                  <a:pt x="600370" y="719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7B97CE3-A543-B4CB-3229-B233058D638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RpIqU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C0AAHcDAACgLgAARwQAABAAAAAmAAAACAAAAP//////////"/>
              </a:ext>
            </a:extLst>
          </p:cNvSpPr>
          <p:nvPr/>
        </p:nvSpPr>
        <p:spPr>
          <a:xfrm>
            <a:off x="7315200" y="563245"/>
            <a:ext cx="264160" cy="132080"/>
          </a:xfrm>
          <a:custGeom>
            <a:avLst/>
            <a:gdLst/>
            <a:ahLst/>
            <a:cxnLst/>
            <a:rect l="0" t="0" r="264160" b="132080"/>
            <a:pathLst>
              <a:path w="264160" h="132080">
                <a:moveTo>
                  <a:pt x="219977" y="44005"/>
                </a:moveTo>
                <a:lnTo>
                  <a:pt x="44005" y="44005"/>
                </a:lnTo>
                <a:lnTo>
                  <a:pt x="26869" y="47462"/>
                </a:lnTo>
                <a:lnTo>
                  <a:pt x="12882" y="56891"/>
                </a:lnTo>
                <a:lnTo>
                  <a:pt x="3455" y="70875"/>
                </a:lnTo>
                <a:lnTo>
                  <a:pt x="0" y="87999"/>
                </a:lnTo>
                <a:lnTo>
                  <a:pt x="0" y="109982"/>
                </a:lnTo>
                <a:lnTo>
                  <a:pt x="1727" y="118549"/>
                </a:lnTo>
                <a:lnTo>
                  <a:pt x="6440" y="125545"/>
                </a:lnTo>
                <a:lnTo>
                  <a:pt x="13432" y="130262"/>
                </a:lnTo>
                <a:lnTo>
                  <a:pt x="21996" y="131992"/>
                </a:lnTo>
                <a:lnTo>
                  <a:pt x="241961" y="131992"/>
                </a:lnTo>
                <a:lnTo>
                  <a:pt x="250527" y="130262"/>
                </a:lnTo>
                <a:lnTo>
                  <a:pt x="257523" y="125545"/>
                </a:lnTo>
                <a:lnTo>
                  <a:pt x="262240" y="118549"/>
                </a:lnTo>
                <a:lnTo>
                  <a:pt x="263970" y="109982"/>
                </a:lnTo>
                <a:lnTo>
                  <a:pt x="263970" y="87999"/>
                </a:lnTo>
                <a:lnTo>
                  <a:pt x="260513" y="70875"/>
                </a:lnTo>
                <a:lnTo>
                  <a:pt x="251084" y="56891"/>
                </a:lnTo>
                <a:lnTo>
                  <a:pt x="237101" y="47462"/>
                </a:lnTo>
                <a:lnTo>
                  <a:pt x="219977" y="44005"/>
                </a:lnTo>
                <a:close/>
              </a:path>
              <a:path w="264160" h="132080">
                <a:moveTo>
                  <a:pt x="131978" y="0"/>
                </a:moveTo>
                <a:lnTo>
                  <a:pt x="96979" y="17359"/>
                </a:lnTo>
                <a:lnTo>
                  <a:pt x="85293" y="44005"/>
                </a:lnTo>
                <a:lnTo>
                  <a:pt x="178690" y="44005"/>
                </a:lnTo>
                <a:lnTo>
                  <a:pt x="157374" y="8093"/>
                </a:lnTo>
                <a:lnTo>
                  <a:pt x="1319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EF32D9E7-2B19-86A7-228B-0C53AEEF79C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qt8sg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iwAAAIEAACTLwAAFggAABAAAAAmAAAACAAAAP//////////"/>
              </a:ext>
            </a:extLst>
          </p:cNvSpPr>
          <p:nvPr/>
        </p:nvSpPr>
        <p:spPr>
          <a:xfrm>
            <a:off x="7161530" y="651510"/>
            <a:ext cx="572135" cy="662940"/>
          </a:xfrm>
          <a:custGeom>
            <a:avLst/>
            <a:gdLst/>
            <a:ahLst/>
            <a:cxnLst/>
            <a:rect l="0" t="0" r="572135" b="662940"/>
            <a:pathLst>
              <a:path w="572135" h="662940">
                <a:moveTo>
                  <a:pt x="109982" y="0"/>
                </a:moveTo>
                <a:lnTo>
                  <a:pt x="65989" y="0"/>
                </a:lnTo>
                <a:lnTo>
                  <a:pt x="40328" y="5194"/>
                </a:lnTo>
                <a:lnTo>
                  <a:pt x="19350" y="19350"/>
                </a:lnTo>
                <a:lnTo>
                  <a:pt x="5194" y="40328"/>
                </a:lnTo>
                <a:lnTo>
                  <a:pt x="0" y="65989"/>
                </a:lnTo>
                <a:lnTo>
                  <a:pt x="0" y="593915"/>
                </a:lnTo>
                <a:lnTo>
                  <a:pt x="5194" y="620040"/>
                </a:lnTo>
                <a:lnTo>
                  <a:pt x="19350" y="642026"/>
                </a:lnTo>
                <a:lnTo>
                  <a:pt x="40328" y="657187"/>
                </a:lnTo>
                <a:lnTo>
                  <a:pt x="65989" y="662838"/>
                </a:lnTo>
                <a:lnTo>
                  <a:pt x="505929" y="662838"/>
                </a:lnTo>
                <a:lnTo>
                  <a:pt x="531590" y="657187"/>
                </a:lnTo>
                <a:lnTo>
                  <a:pt x="552569" y="642026"/>
                </a:lnTo>
                <a:lnTo>
                  <a:pt x="566724" y="620040"/>
                </a:lnTo>
                <a:lnTo>
                  <a:pt x="571919" y="593915"/>
                </a:lnTo>
                <a:lnTo>
                  <a:pt x="571919" y="571919"/>
                </a:lnTo>
                <a:lnTo>
                  <a:pt x="148361" y="571919"/>
                </a:lnTo>
                <a:lnTo>
                  <a:pt x="142722" y="569772"/>
                </a:lnTo>
                <a:lnTo>
                  <a:pt x="94436" y="521486"/>
                </a:lnTo>
                <a:lnTo>
                  <a:pt x="89600" y="514196"/>
                </a:lnTo>
                <a:lnTo>
                  <a:pt x="87988" y="505923"/>
                </a:lnTo>
                <a:lnTo>
                  <a:pt x="89600" y="497650"/>
                </a:lnTo>
                <a:lnTo>
                  <a:pt x="94436" y="490372"/>
                </a:lnTo>
                <a:lnTo>
                  <a:pt x="101709" y="485536"/>
                </a:lnTo>
                <a:lnTo>
                  <a:pt x="109983" y="483923"/>
                </a:lnTo>
                <a:lnTo>
                  <a:pt x="188864" y="483923"/>
                </a:lnTo>
                <a:lnTo>
                  <a:pt x="226415" y="446372"/>
                </a:lnTo>
                <a:lnTo>
                  <a:pt x="233695" y="441543"/>
                </a:lnTo>
                <a:lnTo>
                  <a:pt x="241971" y="439931"/>
                </a:lnTo>
                <a:lnTo>
                  <a:pt x="571919" y="439931"/>
                </a:lnTo>
                <a:lnTo>
                  <a:pt x="571919" y="417944"/>
                </a:lnTo>
                <a:lnTo>
                  <a:pt x="148361" y="417944"/>
                </a:lnTo>
                <a:lnTo>
                  <a:pt x="142722" y="415797"/>
                </a:lnTo>
                <a:lnTo>
                  <a:pt x="94436" y="367511"/>
                </a:lnTo>
                <a:lnTo>
                  <a:pt x="89600" y="360222"/>
                </a:lnTo>
                <a:lnTo>
                  <a:pt x="87988" y="351948"/>
                </a:lnTo>
                <a:lnTo>
                  <a:pt x="89600" y="343675"/>
                </a:lnTo>
                <a:lnTo>
                  <a:pt x="94444" y="336392"/>
                </a:lnTo>
                <a:lnTo>
                  <a:pt x="101709" y="331561"/>
                </a:lnTo>
                <a:lnTo>
                  <a:pt x="109983" y="329949"/>
                </a:lnTo>
                <a:lnTo>
                  <a:pt x="188867" y="329949"/>
                </a:lnTo>
                <a:lnTo>
                  <a:pt x="226415" y="292401"/>
                </a:lnTo>
                <a:lnTo>
                  <a:pt x="233695" y="287568"/>
                </a:lnTo>
                <a:lnTo>
                  <a:pt x="241971" y="285956"/>
                </a:lnTo>
                <a:lnTo>
                  <a:pt x="571919" y="285956"/>
                </a:lnTo>
                <a:lnTo>
                  <a:pt x="571919" y="263956"/>
                </a:lnTo>
                <a:lnTo>
                  <a:pt x="148361" y="263956"/>
                </a:lnTo>
                <a:lnTo>
                  <a:pt x="142722" y="261810"/>
                </a:lnTo>
                <a:lnTo>
                  <a:pt x="94436" y="213524"/>
                </a:lnTo>
                <a:lnTo>
                  <a:pt x="89600" y="206239"/>
                </a:lnTo>
                <a:lnTo>
                  <a:pt x="87988" y="197966"/>
                </a:lnTo>
                <a:lnTo>
                  <a:pt x="89600" y="189689"/>
                </a:lnTo>
                <a:lnTo>
                  <a:pt x="94436" y="182410"/>
                </a:lnTo>
                <a:lnTo>
                  <a:pt x="101709" y="177580"/>
                </a:lnTo>
                <a:lnTo>
                  <a:pt x="109983" y="175971"/>
                </a:lnTo>
                <a:lnTo>
                  <a:pt x="188861" y="175971"/>
                </a:lnTo>
                <a:lnTo>
                  <a:pt x="226415" y="138417"/>
                </a:lnTo>
                <a:lnTo>
                  <a:pt x="233695" y="133580"/>
                </a:lnTo>
                <a:lnTo>
                  <a:pt x="241971" y="131968"/>
                </a:lnTo>
                <a:lnTo>
                  <a:pt x="571919" y="131968"/>
                </a:lnTo>
                <a:lnTo>
                  <a:pt x="571919" y="87972"/>
                </a:lnTo>
                <a:lnTo>
                  <a:pt x="175971" y="87972"/>
                </a:lnTo>
                <a:lnTo>
                  <a:pt x="150310" y="82778"/>
                </a:lnTo>
                <a:lnTo>
                  <a:pt x="129332" y="68622"/>
                </a:lnTo>
                <a:lnTo>
                  <a:pt x="115176" y="47644"/>
                </a:lnTo>
                <a:lnTo>
                  <a:pt x="109982" y="21983"/>
                </a:lnTo>
                <a:lnTo>
                  <a:pt x="109982" y="0"/>
                </a:lnTo>
                <a:close/>
              </a:path>
              <a:path w="572135" h="662940">
                <a:moveTo>
                  <a:pt x="571919" y="439931"/>
                </a:moveTo>
                <a:lnTo>
                  <a:pt x="241971" y="439931"/>
                </a:lnTo>
                <a:lnTo>
                  <a:pt x="250245" y="441543"/>
                </a:lnTo>
                <a:lnTo>
                  <a:pt x="257517" y="446379"/>
                </a:lnTo>
                <a:lnTo>
                  <a:pt x="262354" y="453659"/>
                </a:lnTo>
                <a:lnTo>
                  <a:pt x="263966" y="461935"/>
                </a:lnTo>
                <a:lnTo>
                  <a:pt x="262354" y="470209"/>
                </a:lnTo>
                <a:lnTo>
                  <a:pt x="257517" y="477481"/>
                </a:lnTo>
                <a:lnTo>
                  <a:pt x="165239" y="569759"/>
                </a:lnTo>
                <a:lnTo>
                  <a:pt x="159600" y="571919"/>
                </a:lnTo>
                <a:lnTo>
                  <a:pt x="571919" y="571919"/>
                </a:lnTo>
                <a:lnTo>
                  <a:pt x="571919" y="527926"/>
                </a:lnTo>
                <a:lnTo>
                  <a:pt x="329946" y="527926"/>
                </a:lnTo>
                <a:lnTo>
                  <a:pt x="321383" y="526200"/>
                </a:lnTo>
                <a:lnTo>
                  <a:pt x="314385" y="521474"/>
                </a:lnTo>
                <a:lnTo>
                  <a:pt x="309688" y="514499"/>
                </a:lnTo>
                <a:lnTo>
                  <a:pt x="307963" y="505923"/>
                </a:lnTo>
                <a:lnTo>
                  <a:pt x="309688" y="497365"/>
                </a:lnTo>
                <a:lnTo>
                  <a:pt x="314398" y="490372"/>
                </a:lnTo>
                <a:lnTo>
                  <a:pt x="321383" y="485661"/>
                </a:lnTo>
                <a:lnTo>
                  <a:pt x="329946" y="483933"/>
                </a:lnTo>
                <a:lnTo>
                  <a:pt x="571919" y="483933"/>
                </a:lnTo>
                <a:lnTo>
                  <a:pt x="571919" y="439931"/>
                </a:lnTo>
                <a:close/>
              </a:path>
              <a:path w="572135" h="662940">
                <a:moveTo>
                  <a:pt x="571919" y="483933"/>
                </a:moveTo>
                <a:lnTo>
                  <a:pt x="461937" y="483933"/>
                </a:lnTo>
                <a:lnTo>
                  <a:pt x="470501" y="485661"/>
                </a:lnTo>
                <a:lnTo>
                  <a:pt x="477493" y="490373"/>
                </a:lnTo>
                <a:lnTo>
                  <a:pt x="482205" y="497365"/>
                </a:lnTo>
                <a:lnTo>
                  <a:pt x="483933" y="505929"/>
                </a:lnTo>
                <a:lnTo>
                  <a:pt x="482205" y="514499"/>
                </a:lnTo>
                <a:lnTo>
                  <a:pt x="477493" y="521490"/>
                </a:lnTo>
                <a:lnTo>
                  <a:pt x="470501" y="526200"/>
                </a:lnTo>
                <a:lnTo>
                  <a:pt x="461937" y="527926"/>
                </a:lnTo>
                <a:lnTo>
                  <a:pt x="571919" y="527926"/>
                </a:lnTo>
                <a:lnTo>
                  <a:pt x="571919" y="483933"/>
                </a:lnTo>
                <a:close/>
              </a:path>
              <a:path w="572135" h="662940">
                <a:moveTo>
                  <a:pt x="188864" y="483923"/>
                </a:moveTo>
                <a:lnTo>
                  <a:pt x="109983" y="483923"/>
                </a:lnTo>
                <a:lnTo>
                  <a:pt x="118258" y="485536"/>
                </a:lnTo>
                <a:lnTo>
                  <a:pt x="125541" y="490373"/>
                </a:lnTo>
                <a:lnTo>
                  <a:pt x="153974" y="518806"/>
                </a:lnTo>
                <a:lnTo>
                  <a:pt x="188864" y="483916"/>
                </a:lnTo>
                <a:close/>
              </a:path>
              <a:path w="572135" h="662940">
                <a:moveTo>
                  <a:pt x="571919" y="285956"/>
                </a:moveTo>
                <a:lnTo>
                  <a:pt x="241971" y="285956"/>
                </a:lnTo>
                <a:lnTo>
                  <a:pt x="250245" y="287568"/>
                </a:lnTo>
                <a:lnTo>
                  <a:pt x="257517" y="292404"/>
                </a:lnTo>
                <a:lnTo>
                  <a:pt x="262354" y="299679"/>
                </a:lnTo>
                <a:lnTo>
                  <a:pt x="263966" y="307955"/>
                </a:lnTo>
                <a:lnTo>
                  <a:pt x="262354" y="316232"/>
                </a:lnTo>
                <a:lnTo>
                  <a:pt x="257517" y="323507"/>
                </a:lnTo>
                <a:lnTo>
                  <a:pt x="165239" y="415785"/>
                </a:lnTo>
                <a:lnTo>
                  <a:pt x="159600" y="417944"/>
                </a:lnTo>
                <a:lnTo>
                  <a:pt x="571919" y="417944"/>
                </a:lnTo>
                <a:lnTo>
                  <a:pt x="571919" y="373938"/>
                </a:lnTo>
                <a:lnTo>
                  <a:pt x="329946" y="373938"/>
                </a:lnTo>
                <a:lnTo>
                  <a:pt x="321383" y="372212"/>
                </a:lnTo>
                <a:lnTo>
                  <a:pt x="314393" y="367499"/>
                </a:lnTo>
                <a:lnTo>
                  <a:pt x="309688" y="360517"/>
                </a:lnTo>
                <a:lnTo>
                  <a:pt x="307963" y="351948"/>
                </a:lnTo>
                <a:lnTo>
                  <a:pt x="309688" y="343388"/>
                </a:lnTo>
                <a:lnTo>
                  <a:pt x="314396" y="336392"/>
                </a:lnTo>
                <a:lnTo>
                  <a:pt x="321383" y="331675"/>
                </a:lnTo>
                <a:lnTo>
                  <a:pt x="329946" y="329945"/>
                </a:lnTo>
                <a:lnTo>
                  <a:pt x="571919" y="329945"/>
                </a:lnTo>
                <a:lnTo>
                  <a:pt x="571919" y="285956"/>
                </a:lnTo>
                <a:close/>
              </a:path>
              <a:path w="572135" h="662940">
                <a:moveTo>
                  <a:pt x="571919" y="329945"/>
                </a:moveTo>
                <a:lnTo>
                  <a:pt x="461937" y="329945"/>
                </a:lnTo>
                <a:lnTo>
                  <a:pt x="470501" y="331675"/>
                </a:lnTo>
                <a:lnTo>
                  <a:pt x="477496" y="336397"/>
                </a:lnTo>
                <a:lnTo>
                  <a:pt x="482205" y="343388"/>
                </a:lnTo>
                <a:lnTo>
                  <a:pt x="483933" y="351955"/>
                </a:lnTo>
                <a:lnTo>
                  <a:pt x="482205" y="360517"/>
                </a:lnTo>
                <a:lnTo>
                  <a:pt x="477493" y="367504"/>
                </a:lnTo>
                <a:lnTo>
                  <a:pt x="470501" y="372212"/>
                </a:lnTo>
                <a:lnTo>
                  <a:pt x="461937" y="373938"/>
                </a:lnTo>
                <a:lnTo>
                  <a:pt x="571919" y="373938"/>
                </a:lnTo>
                <a:lnTo>
                  <a:pt x="571919" y="329945"/>
                </a:lnTo>
                <a:close/>
              </a:path>
              <a:path w="572135" h="662940">
                <a:moveTo>
                  <a:pt x="188864" y="329949"/>
                </a:moveTo>
                <a:lnTo>
                  <a:pt x="109983" y="329949"/>
                </a:lnTo>
                <a:lnTo>
                  <a:pt x="118258" y="331561"/>
                </a:lnTo>
                <a:lnTo>
                  <a:pt x="125539" y="336397"/>
                </a:lnTo>
                <a:lnTo>
                  <a:pt x="153974" y="364832"/>
                </a:lnTo>
                <a:lnTo>
                  <a:pt x="188864" y="329942"/>
                </a:lnTo>
                <a:close/>
              </a:path>
              <a:path w="572135" h="662940">
                <a:moveTo>
                  <a:pt x="571919" y="131968"/>
                </a:moveTo>
                <a:lnTo>
                  <a:pt x="241971" y="131968"/>
                </a:lnTo>
                <a:lnTo>
                  <a:pt x="250245" y="133580"/>
                </a:lnTo>
                <a:lnTo>
                  <a:pt x="257517" y="138417"/>
                </a:lnTo>
                <a:lnTo>
                  <a:pt x="262354" y="145696"/>
                </a:lnTo>
                <a:lnTo>
                  <a:pt x="263966" y="153973"/>
                </a:lnTo>
                <a:lnTo>
                  <a:pt x="262354" y="162247"/>
                </a:lnTo>
                <a:lnTo>
                  <a:pt x="257517" y="169519"/>
                </a:lnTo>
                <a:lnTo>
                  <a:pt x="165239" y="261797"/>
                </a:lnTo>
                <a:lnTo>
                  <a:pt x="159600" y="263956"/>
                </a:lnTo>
                <a:lnTo>
                  <a:pt x="571919" y="263956"/>
                </a:lnTo>
                <a:lnTo>
                  <a:pt x="571919" y="219963"/>
                </a:lnTo>
                <a:lnTo>
                  <a:pt x="329946" y="219963"/>
                </a:lnTo>
                <a:lnTo>
                  <a:pt x="321383" y="218237"/>
                </a:lnTo>
                <a:lnTo>
                  <a:pt x="314385" y="213512"/>
                </a:lnTo>
                <a:lnTo>
                  <a:pt x="309688" y="206537"/>
                </a:lnTo>
                <a:lnTo>
                  <a:pt x="307962" y="197966"/>
                </a:lnTo>
                <a:lnTo>
                  <a:pt x="309688" y="189403"/>
                </a:lnTo>
                <a:lnTo>
                  <a:pt x="314398" y="182410"/>
                </a:lnTo>
                <a:lnTo>
                  <a:pt x="321383" y="177698"/>
                </a:lnTo>
                <a:lnTo>
                  <a:pt x="329946" y="175971"/>
                </a:lnTo>
                <a:lnTo>
                  <a:pt x="571919" y="175971"/>
                </a:lnTo>
                <a:lnTo>
                  <a:pt x="571919" y="131968"/>
                </a:lnTo>
                <a:close/>
              </a:path>
              <a:path w="572135" h="662940">
                <a:moveTo>
                  <a:pt x="571919" y="175971"/>
                </a:moveTo>
                <a:lnTo>
                  <a:pt x="461937" y="175971"/>
                </a:lnTo>
                <a:lnTo>
                  <a:pt x="470501" y="177698"/>
                </a:lnTo>
                <a:lnTo>
                  <a:pt x="477493" y="182411"/>
                </a:lnTo>
                <a:lnTo>
                  <a:pt x="482205" y="189403"/>
                </a:lnTo>
                <a:lnTo>
                  <a:pt x="483933" y="197967"/>
                </a:lnTo>
                <a:lnTo>
                  <a:pt x="482205" y="206537"/>
                </a:lnTo>
                <a:lnTo>
                  <a:pt x="477493" y="213528"/>
                </a:lnTo>
                <a:lnTo>
                  <a:pt x="470501" y="218237"/>
                </a:lnTo>
                <a:lnTo>
                  <a:pt x="461937" y="219963"/>
                </a:lnTo>
                <a:lnTo>
                  <a:pt x="571919" y="219963"/>
                </a:lnTo>
                <a:lnTo>
                  <a:pt x="571919" y="175971"/>
                </a:lnTo>
                <a:close/>
              </a:path>
              <a:path w="572135" h="662940">
                <a:moveTo>
                  <a:pt x="188861" y="175971"/>
                </a:moveTo>
                <a:lnTo>
                  <a:pt x="109983" y="175971"/>
                </a:lnTo>
                <a:lnTo>
                  <a:pt x="118258" y="177580"/>
                </a:lnTo>
                <a:lnTo>
                  <a:pt x="125541" y="182411"/>
                </a:lnTo>
                <a:lnTo>
                  <a:pt x="153974" y="210844"/>
                </a:lnTo>
                <a:lnTo>
                  <a:pt x="188861" y="175957"/>
                </a:lnTo>
                <a:close/>
              </a:path>
              <a:path w="572135" h="662940">
                <a:moveTo>
                  <a:pt x="505929" y="0"/>
                </a:moveTo>
                <a:lnTo>
                  <a:pt x="461937" y="0"/>
                </a:lnTo>
                <a:lnTo>
                  <a:pt x="461937" y="21983"/>
                </a:lnTo>
                <a:lnTo>
                  <a:pt x="456742" y="47644"/>
                </a:lnTo>
                <a:lnTo>
                  <a:pt x="442587" y="68622"/>
                </a:lnTo>
                <a:lnTo>
                  <a:pt x="421608" y="82778"/>
                </a:lnTo>
                <a:lnTo>
                  <a:pt x="395947" y="87972"/>
                </a:lnTo>
                <a:lnTo>
                  <a:pt x="571919" y="87972"/>
                </a:lnTo>
                <a:lnTo>
                  <a:pt x="571919" y="65989"/>
                </a:lnTo>
                <a:lnTo>
                  <a:pt x="566724" y="40328"/>
                </a:lnTo>
                <a:lnTo>
                  <a:pt x="552569" y="19350"/>
                </a:lnTo>
                <a:lnTo>
                  <a:pt x="531590" y="5194"/>
                </a:lnTo>
                <a:lnTo>
                  <a:pt x="5059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9A886574-1998-2A21-66FA-D14753B4850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owzjQ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xEAABQWAACEEwAAUhcAABAAAAAmAAAACAAAAP//////////"/>
              </a:ext>
            </a:extLst>
          </p:cNvSpPr>
          <p:nvPr/>
        </p:nvSpPr>
        <p:spPr>
          <a:xfrm>
            <a:off x="2915285" y="3589020"/>
            <a:ext cx="257175" cy="201930"/>
          </a:xfrm>
          <a:custGeom>
            <a:avLst/>
            <a:gdLst/>
            <a:ahLst/>
            <a:cxnLst/>
            <a:rect l="0" t="0" r="257175" b="201930"/>
            <a:pathLst>
              <a:path w="257175" h="201930">
                <a:moveTo>
                  <a:pt x="200685" y="0"/>
                </a:moveTo>
                <a:lnTo>
                  <a:pt x="137254" y="4640"/>
                </a:lnTo>
                <a:lnTo>
                  <a:pt x="82164" y="17562"/>
                </a:lnTo>
                <a:lnTo>
                  <a:pt x="38721" y="37266"/>
                </a:lnTo>
                <a:lnTo>
                  <a:pt x="0" y="91020"/>
                </a:lnTo>
                <a:lnTo>
                  <a:pt x="0" y="110770"/>
                </a:lnTo>
                <a:lnTo>
                  <a:pt x="38721" y="164524"/>
                </a:lnTo>
                <a:lnTo>
                  <a:pt x="82164" y="184228"/>
                </a:lnTo>
                <a:lnTo>
                  <a:pt x="137254" y="197150"/>
                </a:lnTo>
                <a:lnTo>
                  <a:pt x="200685" y="201791"/>
                </a:lnTo>
                <a:lnTo>
                  <a:pt x="215114" y="201556"/>
                </a:lnTo>
                <a:lnTo>
                  <a:pt x="229269" y="200865"/>
                </a:lnTo>
                <a:lnTo>
                  <a:pt x="243115" y="199739"/>
                </a:lnTo>
                <a:lnTo>
                  <a:pt x="256616" y="198197"/>
                </a:lnTo>
                <a:lnTo>
                  <a:pt x="256616" y="3594"/>
                </a:lnTo>
                <a:lnTo>
                  <a:pt x="243115" y="2046"/>
                </a:lnTo>
                <a:lnTo>
                  <a:pt x="229269" y="920"/>
                </a:lnTo>
                <a:lnTo>
                  <a:pt x="215114" y="232"/>
                </a:lnTo>
                <a:lnTo>
                  <a:pt x="2006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4524E262-A1A8-79A4-C741-851716467A8B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NZr9c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xEAACYXAACEEwAA8hcAABAAAAAmAAAACAAAAP//////////"/>
              </a:ext>
            </a:extLst>
          </p:cNvSpPr>
          <p:nvPr/>
        </p:nvSpPr>
        <p:spPr>
          <a:xfrm>
            <a:off x="2915285" y="3763010"/>
            <a:ext cx="257175" cy="129540"/>
          </a:xfrm>
          <a:custGeom>
            <a:avLst/>
            <a:gdLst/>
            <a:ahLst/>
            <a:cxnLst/>
            <a:rect l="0" t="0" r="257175" b="129540"/>
            <a:pathLst>
              <a:path w="257175" h="129540">
                <a:moveTo>
                  <a:pt x="4229" y="0"/>
                </a:moveTo>
                <a:lnTo>
                  <a:pt x="1460" y="6019"/>
                </a:lnTo>
                <a:lnTo>
                  <a:pt x="0" y="12242"/>
                </a:lnTo>
                <a:lnTo>
                  <a:pt x="0" y="38379"/>
                </a:lnTo>
                <a:lnTo>
                  <a:pt x="38721" y="92134"/>
                </a:lnTo>
                <a:lnTo>
                  <a:pt x="82164" y="111838"/>
                </a:lnTo>
                <a:lnTo>
                  <a:pt x="137254" y="124760"/>
                </a:lnTo>
                <a:lnTo>
                  <a:pt x="200685" y="129401"/>
                </a:lnTo>
                <a:lnTo>
                  <a:pt x="215114" y="129168"/>
                </a:lnTo>
                <a:lnTo>
                  <a:pt x="229269" y="128482"/>
                </a:lnTo>
                <a:lnTo>
                  <a:pt x="243115" y="127359"/>
                </a:lnTo>
                <a:lnTo>
                  <a:pt x="256616" y="125819"/>
                </a:lnTo>
                <a:lnTo>
                  <a:pt x="256616" y="72378"/>
                </a:lnTo>
                <a:lnTo>
                  <a:pt x="200685" y="72378"/>
                </a:lnTo>
                <a:lnTo>
                  <a:pt x="144927" y="68817"/>
                </a:lnTo>
                <a:lnTo>
                  <a:pt x="95203" y="58798"/>
                </a:lnTo>
                <a:lnTo>
                  <a:pt x="53712" y="43324"/>
                </a:lnTo>
                <a:lnTo>
                  <a:pt x="22654" y="23391"/>
                </a:lnTo>
                <a:lnTo>
                  <a:pt x="4229" y="0"/>
                </a:lnTo>
                <a:close/>
              </a:path>
              <a:path w="257175" h="129540">
                <a:moveTo>
                  <a:pt x="256616" y="68771"/>
                </a:moveTo>
                <a:lnTo>
                  <a:pt x="243117" y="70320"/>
                </a:lnTo>
                <a:lnTo>
                  <a:pt x="229274" y="71451"/>
                </a:lnTo>
                <a:lnTo>
                  <a:pt x="215119" y="72143"/>
                </a:lnTo>
                <a:lnTo>
                  <a:pt x="200685" y="72378"/>
                </a:lnTo>
                <a:lnTo>
                  <a:pt x="256616" y="72378"/>
                </a:lnTo>
                <a:lnTo>
                  <a:pt x="256616" y="68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9AE79744-B99D-28FA-6ED8-9100A2F86CE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jeYK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xEAAMYXAACPEwAAkhgAABAAAAAmAAAACAAAAP//////////"/>
              </a:ext>
            </a:extLst>
          </p:cNvSpPr>
          <p:nvPr/>
        </p:nvSpPr>
        <p:spPr>
          <a:xfrm>
            <a:off x="2915285" y="3864610"/>
            <a:ext cx="264160" cy="129540"/>
          </a:xfrm>
          <a:custGeom>
            <a:avLst/>
            <a:gdLst/>
            <a:ahLst/>
            <a:cxnLst/>
            <a:rect l="0" t="0" r="264160" b="129540"/>
            <a:pathLst>
              <a:path w="264160" h="129540">
                <a:moveTo>
                  <a:pt x="4229" y="0"/>
                </a:moveTo>
                <a:lnTo>
                  <a:pt x="1460" y="6019"/>
                </a:lnTo>
                <a:lnTo>
                  <a:pt x="0" y="12255"/>
                </a:lnTo>
                <a:lnTo>
                  <a:pt x="0" y="38379"/>
                </a:lnTo>
                <a:lnTo>
                  <a:pt x="38721" y="92140"/>
                </a:lnTo>
                <a:lnTo>
                  <a:pt x="82164" y="111842"/>
                </a:lnTo>
                <a:lnTo>
                  <a:pt x="137307" y="124765"/>
                </a:lnTo>
                <a:lnTo>
                  <a:pt x="200685" y="129401"/>
                </a:lnTo>
                <a:lnTo>
                  <a:pt x="217140" y="129100"/>
                </a:lnTo>
                <a:lnTo>
                  <a:pt x="233230" y="128212"/>
                </a:lnTo>
                <a:lnTo>
                  <a:pt x="248903" y="126759"/>
                </a:lnTo>
                <a:lnTo>
                  <a:pt x="264109" y="124765"/>
                </a:lnTo>
                <a:lnTo>
                  <a:pt x="260848" y="117082"/>
                </a:lnTo>
                <a:lnTo>
                  <a:pt x="258505" y="109206"/>
                </a:lnTo>
                <a:lnTo>
                  <a:pt x="257090" y="101157"/>
                </a:lnTo>
                <a:lnTo>
                  <a:pt x="256616" y="92952"/>
                </a:lnTo>
                <a:lnTo>
                  <a:pt x="256616" y="72390"/>
                </a:lnTo>
                <a:lnTo>
                  <a:pt x="200685" y="72390"/>
                </a:lnTo>
                <a:lnTo>
                  <a:pt x="144927" y="68829"/>
                </a:lnTo>
                <a:lnTo>
                  <a:pt x="95203" y="58810"/>
                </a:lnTo>
                <a:lnTo>
                  <a:pt x="53712" y="43334"/>
                </a:lnTo>
                <a:lnTo>
                  <a:pt x="22654" y="23397"/>
                </a:lnTo>
                <a:lnTo>
                  <a:pt x="4229" y="0"/>
                </a:lnTo>
                <a:close/>
              </a:path>
              <a:path w="264160" h="129540">
                <a:moveTo>
                  <a:pt x="256616" y="68771"/>
                </a:moveTo>
                <a:lnTo>
                  <a:pt x="243117" y="70322"/>
                </a:lnTo>
                <a:lnTo>
                  <a:pt x="229274" y="71457"/>
                </a:lnTo>
                <a:lnTo>
                  <a:pt x="215119" y="72154"/>
                </a:lnTo>
                <a:lnTo>
                  <a:pt x="200685" y="72390"/>
                </a:lnTo>
                <a:lnTo>
                  <a:pt x="256616" y="72390"/>
                </a:lnTo>
                <a:lnTo>
                  <a:pt x="256616" y="68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2E46C90F-CE39-A03D-8028-E245670059C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OUIIw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xMAACEVAAAwFgAAXxYAABAAAAAmAAAACAAAAP//////////"/>
              </a:ext>
            </a:extLst>
          </p:cNvSpPr>
          <p:nvPr/>
        </p:nvSpPr>
        <p:spPr>
          <a:xfrm>
            <a:off x="3204845" y="3434715"/>
            <a:ext cx="401955" cy="201930"/>
          </a:xfrm>
          <a:custGeom>
            <a:avLst/>
            <a:gdLst/>
            <a:ahLst/>
            <a:cxnLst/>
            <a:rect l="0" t="0" r="401955" b="201930"/>
            <a:pathLst>
              <a:path w="401955" h="201930">
                <a:moveTo>
                  <a:pt x="200685" y="0"/>
                </a:moveTo>
                <a:lnTo>
                  <a:pt x="137254" y="4639"/>
                </a:lnTo>
                <a:lnTo>
                  <a:pt x="82164" y="17558"/>
                </a:lnTo>
                <a:lnTo>
                  <a:pt x="38721" y="37258"/>
                </a:lnTo>
                <a:lnTo>
                  <a:pt x="0" y="91008"/>
                </a:lnTo>
                <a:lnTo>
                  <a:pt x="0" y="110757"/>
                </a:lnTo>
                <a:lnTo>
                  <a:pt x="38721" y="164512"/>
                </a:lnTo>
                <a:lnTo>
                  <a:pt x="82164" y="184216"/>
                </a:lnTo>
                <a:lnTo>
                  <a:pt x="137254" y="197138"/>
                </a:lnTo>
                <a:lnTo>
                  <a:pt x="200685" y="201778"/>
                </a:lnTo>
                <a:lnTo>
                  <a:pt x="264116" y="197138"/>
                </a:lnTo>
                <a:lnTo>
                  <a:pt x="319206" y="184216"/>
                </a:lnTo>
                <a:lnTo>
                  <a:pt x="362649" y="164512"/>
                </a:lnTo>
                <a:lnTo>
                  <a:pt x="391139" y="139526"/>
                </a:lnTo>
                <a:lnTo>
                  <a:pt x="401370" y="110757"/>
                </a:lnTo>
                <a:lnTo>
                  <a:pt x="401370" y="91008"/>
                </a:lnTo>
                <a:lnTo>
                  <a:pt x="362649" y="37258"/>
                </a:lnTo>
                <a:lnTo>
                  <a:pt x="319206" y="17558"/>
                </a:lnTo>
                <a:lnTo>
                  <a:pt x="264116" y="4639"/>
                </a:lnTo>
                <a:lnTo>
                  <a:pt x="2006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C1F9D704-27CF-FC5E-39A5-FD50C7AF409C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+cg8M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xMAADMWAAAwFgAA/xYAABAAAAAmAAAACAAAAP//////////"/>
              </a:ext>
            </a:extLst>
          </p:cNvSpPr>
          <p:nvPr/>
        </p:nvSpPr>
        <p:spPr>
          <a:xfrm>
            <a:off x="3204845" y="3608705"/>
            <a:ext cx="401955" cy="129540"/>
          </a:xfrm>
          <a:custGeom>
            <a:avLst/>
            <a:gdLst/>
            <a:ahLst/>
            <a:cxnLst/>
            <a:rect l="0" t="0" r="401955" b="129540"/>
            <a:pathLst>
              <a:path w="401955" h="129540">
                <a:moveTo>
                  <a:pt x="4216" y="0"/>
                </a:moveTo>
                <a:lnTo>
                  <a:pt x="1460" y="6007"/>
                </a:lnTo>
                <a:lnTo>
                  <a:pt x="0" y="12242"/>
                </a:lnTo>
                <a:lnTo>
                  <a:pt x="0" y="38366"/>
                </a:lnTo>
                <a:lnTo>
                  <a:pt x="38721" y="92127"/>
                </a:lnTo>
                <a:lnTo>
                  <a:pt x="82164" y="111829"/>
                </a:lnTo>
                <a:lnTo>
                  <a:pt x="137254" y="124749"/>
                </a:lnTo>
                <a:lnTo>
                  <a:pt x="200685" y="129388"/>
                </a:lnTo>
                <a:lnTo>
                  <a:pt x="264116" y="124749"/>
                </a:lnTo>
                <a:lnTo>
                  <a:pt x="319206" y="111829"/>
                </a:lnTo>
                <a:lnTo>
                  <a:pt x="362649" y="92127"/>
                </a:lnTo>
                <a:lnTo>
                  <a:pt x="385182" y="72365"/>
                </a:lnTo>
                <a:lnTo>
                  <a:pt x="200685" y="72365"/>
                </a:lnTo>
                <a:lnTo>
                  <a:pt x="144922" y="68806"/>
                </a:lnTo>
                <a:lnTo>
                  <a:pt x="95197" y="58794"/>
                </a:lnTo>
                <a:lnTo>
                  <a:pt x="53705" y="43325"/>
                </a:lnTo>
                <a:lnTo>
                  <a:pt x="22647" y="23395"/>
                </a:lnTo>
                <a:lnTo>
                  <a:pt x="4216" y="0"/>
                </a:lnTo>
                <a:close/>
              </a:path>
              <a:path w="401955" h="129540">
                <a:moveTo>
                  <a:pt x="397154" y="0"/>
                </a:moveTo>
                <a:lnTo>
                  <a:pt x="347664" y="43325"/>
                </a:lnTo>
                <a:lnTo>
                  <a:pt x="306173" y="58794"/>
                </a:lnTo>
                <a:lnTo>
                  <a:pt x="256448" y="68806"/>
                </a:lnTo>
                <a:lnTo>
                  <a:pt x="200685" y="72365"/>
                </a:lnTo>
                <a:lnTo>
                  <a:pt x="385182" y="72365"/>
                </a:lnTo>
                <a:lnTo>
                  <a:pt x="391139" y="67141"/>
                </a:lnTo>
                <a:lnTo>
                  <a:pt x="401370" y="38366"/>
                </a:lnTo>
                <a:lnTo>
                  <a:pt x="401370" y="12242"/>
                </a:lnTo>
                <a:lnTo>
                  <a:pt x="399910" y="6007"/>
                </a:lnTo>
                <a:lnTo>
                  <a:pt x="397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11EEBAA0-04B8-F02E-1F20-0DF2EF31962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xMAANMWAAAwFgAAnxcAABAAAAAmAAAACAAAAP//////////"/>
              </a:ext>
            </a:extLst>
          </p:cNvSpPr>
          <p:nvPr/>
        </p:nvSpPr>
        <p:spPr>
          <a:xfrm>
            <a:off x="3204845" y="3710305"/>
            <a:ext cx="401955" cy="129540"/>
          </a:xfrm>
          <a:custGeom>
            <a:avLst/>
            <a:gdLst/>
            <a:ahLst/>
            <a:cxnLst/>
            <a:rect l="0" t="0" r="401955" b="129540"/>
            <a:pathLst>
              <a:path w="401955" h="129540">
                <a:moveTo>
                  <a:pt x="4216" y="0"/>
                </a:moveTo>
                <a:lnTo>
                  <a:pt x="1460" y="6007"/>
                </a:lnTo>
                <a:lnTo>
                  <a:pt x="0" y="12255"/>
                </a:lnTo>
                <a:lnTo>
                  <a:pt x="0" y="38379"/>
                </a:lnTo>
                <a:lnTo>
                  <a:pt x="38721" y="92134"/>
                </a:lnTo>
                <a:lnTo>
                  <a:pt x="82164" y="111838"/>
                </a:lnTo>
                <a:lnTo>
                  <a:pt x="137254" y="124760"/>
                </a:lnTo>
                <a:lnTo>
                  <a:pt x="200685" y="129401"/>
                </a:lnTo>
                <a:lnTo>
                  <a:pt x="264116" y="124760"/>
                </a:lnTo>
                <a:lnTo>
                  <a:pt x="319206" y="111838"/>
                </a:lnTo>
                <a:lnTo>
                  <a:pt x="362649" y="92134"/>
                </a:lnTo>
                <a:lnTo>
                  <a:pt x="385176" y="72378"/>
                </a:lnTo>
                <a:lnTo>
                  <a:pt x="200685" y="72378"/>
                </a:lnTo>
                <a:lnTo>
                  <a:pt x="144922" y="68818"/>
                </a:lnTo>
                <a:lnTo>
                  <a:pt x="95197" y="58802"/>
                </a:lnTo>
                <a:lnTo>
                  <a:pt x="53705" y="43329"/>
                </a:lnTo>
                <a:lnTo>
                  <a:pt x="22647" y="23396"/>
                </a:lnTo>
                <a:lnTo>
                  <a:pt x="4216" y="0"/>
                </a:lnTo>
                <a:close/>
              </a:path>
              <a:path w="401955" h="129540">
                <a:moveTo>
                  <a:pt x="397154" y="0"/>
                </a:moveTo>
                <a:lnTo>
                  <a:pt x="347664" y="43329"/>
                </a:lnTo>
                <a:lnTo>
                  <a:pt x="306173" y="58802"/>
                </a:lnTo>
                <a:lnTo>
                  <a:pt x="256448" y="68818"/>
                </a:lnTo>
                <a:lnTo>
                  <a:pt x="200685" y="72378"/>
                </a:lnTo>
                <a:lnTo>
                  <a:pt x="385176" y="72378"/>
                </a:lnTo>
                <a:lnTo>
                  <a:pt x="391139" y="67148"/>
                </a:lnTo>
                <a:lnTo>
                  <a:pt x="401370" y="38379"/>
                </a:lnTo>
                <a:lnTo>
                  <a:pt x="401370" y="12255"/>
                </a:lnTo>
                <a:lnTo>
                  <a:pt x="399910" y="6007"/>
                </a:lnTo>
                <a:lnTo>
                  <a:pt x="397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56F27FC7-4EEF-AAA8-C4D4-F9CBE3DCBB7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xMAAHwXAAAwFgAASBgAABAAAAAmAAAACAAAAP//////////"/>
              </a:ext>
            </a:extLst>
          </p:cNvSpPr>
          <p:nvPr/>
        </p:nvSpPr>
        <p:spPr>
          <a:xfrm>
            <a:off x="3204845" y="3817620"/>
            <a:ext cx="401955" cy="129540"/>
          </a:xfrm>
          <a:custGeom>
            <a:avLst/>
            <a:gdLst/>
            <a:ahLst/>
            <a:cxnLst/>
            <a:rect l="0" t="0" r="401955" b="129540"/>
            <a:pathLst>
              <a:path w="401955" h="129540">
                <a:moveTo>
                  <a:pt x="4216" y="0"/>
                </a:moveTo>
                <a:lnTo>
                  <a:pt x="1460" y="6007"/>
                </a:lnTo>
                <a:lnTo>
                  <a:pt x="0" y="12255"/>
                </a:lnTo>
                <a:lnTo>
                  <a:pt x="0" y="38379"/>
                </a:lnTo>
                <a:lnTo>
                  <a:pt x="38721" y="92134"/>
                </a:lnTo>
                <a:lnTo>
                  <a:pt x="82164" y="111838"/>
                </a:lnTo>
                <a:lnTo>
                  <a:pt x="137254" y="124760"/>
                </a:lnTo>
                <a:lnTo>
                  <a:pt x="200685" y="129401"/>
                </a:lnTo>
                <a:lnTo>
                  <a:pt x="264116" y="124760"/>
                </a:lnTo>
                <a:lnTo>
                  <a:pt x="319206" y="111838"/>
                </a:lnTo>
                <a:lnTo>
                  <a:pt x="362649" y="92134"/>
                </a:lnTo>
                <a:lnTo>
                  <a:pt x="385176" y="72378"/>
                </a:lnTo>
                <a:lnTo>
                  <a:pt x="200685" y="72378"/>
                </a:lnTo>
                <a:lnTo>
                  <a:pt x="144922" y="68818"/>
                </a:lnTo>
                <a:lnTo>
                  <a:pt x="95197" y="58802"/>
                </a:lnTo>
                <a:lnTo>
                  <a:pt x="53705" y="43329"/>
                </a:lnTo>
                <a:lnTo>
                  <a:pt x="22647" y="23396"/>
                </a:lnTo>
                <a:lnTo>
                  <a:pt x="4216" y="0"/>
                </a:lnTo>
                <a:close/>
              </a:path>
              <a:path w="401955" h="129540">
                <a:moveTo>
                  <a:pt x="397154" y="0"/>
                </a:moveTo>
                <a:lnTo>
                  <a:pt x="347664" y="43329"/>
                </a:lnTo>
                <a:lnTo>
                  <a:pt x="306173" y="58802"/>
                </a:lnTo>
                <a:lnTo>
                  <a:pt x="256448" y="68818"/>
                </a:lnTo>
                <a:lnTo>
                  <a:pt x="200685" y="72378"/>
                </a:lnTo>
                <a:lnTo>
                  <a:pt x="385176" y="72378"/>
                </a:lnTo>
                <a:lnTo>
                  <a:pt x="391139" y="67148"/>
                </a:lnTo>
                <a:lnTo>
                  <a:pt x="401370" y="38379"/>
                </a:lnTo>
                <a:lnTo>
                  <a:pt x="401370" y="12255"/>
                </a:lnTo>
                <a:lnTo>
                  <a:pt x="399910" y="6007"/>
                </a:lnTo>
                <a:lnTo>
                  <a:pt x="397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9" name="object 31">
            <a:extLst>
              <a:ext uri="{FF2B5EF4-FFF2-40B4-BE49-F238E27FC236}">
                <a16:creationId xmlns:a16="http://schemas.microsoft.com/office/drawing/2014/main" id="{60DEBD8D-0172-9A2D-C82D-7BF2087A116C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xMAABwYAAAwFgAA6BgAABAAAAAmAAAACAAAAP//////////"/>
              </a:ext>
            </a:extLst>
          </p:cNvSpPr>
          <p:nvPr/>
        </p:nvSpPr>
        <p:spPr>
          <a:xfrm>
            <a:off x="3204845" y="3919220"/>
            <a:ext cx="401955" cy="129540"/>
          </a:xfrm>
          <a:custGeom>
            <a:avLst/>
            <a:gdLst/>
            <a:ahLst/>
            <a:cxnLst/>
            <a:rect l="0" t="0" r="401955" b="129540"/>
            <a:pathLst>
              <a:path w="401955" h="129540">
                <a:moveTo>
                  <a:pt x="4216" y="12"/>
                </a:moveTo>
                <a:lnTo>
                  <a:pt x="1460" y="6019"/>
                </a:lnTo>
                <a:lnTo>
                  <a:pt x="2" y="12255"/>
                </a:lnTo>
                <a:lnTo>
                  <a:pt x="2" y="38379"/>
                </a:lnTo>
                <a:lnTo>
                  <a:pt x="10231" y="67148"/>
                </a:lnTo>
                <a:lnTo>
                  <a:pt x="38721" y="92134"/>
                </a:lnTo>
                <a:lnTo>
                  <a:pt x="82164" y="111838"/>
                </a:lnTo>
                <a:lnTo>
                  <a:pt x="137254" y="124760"/>
                </a:lnTo>
                <a:lnTo>
                  <a:pt x="200685" y="129401"/>
                </a:lnTo>
                <a:lnTo>
                  <a:pt x="264116" y="124760"/>
                </a:lnTo>
                <a:lnTo>
                  <a:pt x="319206" y="111838"/>
                </a:lnTo>
                <a:lnTo>
                  <a:pt x="362649" y="92134"/>
                </a:lnTo>
                <a:lnTo>
                  <a:pt x="385176" y="72378"/>
                </a:lnTo>
                <a:lnTo>
                  <a:pt x="200685" y="72378"/>
                </a:lnTo>
                <a:lnTo>
                  <a:pt x="144922" y="68819"/>
                </a:lnTo>
                <a:lnTo>
                  <a:pt x="95195" y="58805"/>
                </a:lnTo>
                <a:lnTo>
                  <a:pt x="53702" y="43335"/>
                </a:lnTo>
                <a:lnTo>
                  <a:pt x="22642" y="23401"/>
                </a:lnTo>
                <a:lnTo>
                  <a:pt x="4216" y="12"/>
                </a:lnTo>
                <a:close/>
              </a:path>
              <a:path w="401955" h="129540">
                <a:moveTo>
                  <a:pt x="397154" y="0"/>
                </a:moveTo>
                <a:lnTo>
                  <a:pt x="347656" y="43337"/>
                </a:lnTo>
                <a:lnTo>
                  <a:pt x="306169" y="58806"/>
                </a:lnTo>
                <a:lnTo>
                  <a:pt x="256446" y="68819"/>
                </a:lnTo>
                <a:lnTo>
                  <a:pt x="200685" y="72378"/>
                </a:lnTo>
                <a:lnTo>
                  <a:pt x="385176" y="72378"/>
                </a:lnTo>
                <a:lnTo>
                  <a:pt x="391139" y="67148"/>
                </a:lnTo>
                <a:lnTo>
                  <a:pt x="401370" y="38379"/>
                </a:lnTo>
                <a:lnTo>
                  <a:pt x="401370" y="12255"/>
                </a:lnTo>
                <a:lnTo>
                  <a:pt x="399910" y="6019"/>
                </a:lnTo>
                <a:lnTo>
                  <a:pt x="397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6A5E74D3-226C-2B37-033A-CB6B952EEBA0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GDUAAK8gAABNOAAA0yIAABAAAAAmAAAACAAAAP//////////"/>
              </a:ext>
            </a:extLst>
          </p:cNvSpPr>
          <p:nvPr/>
        </p:nvSpPr>
        <p:spPr>
          <a:xfrm>
            <a:off x="8630920" y="5313045"/>
            <a:ext cx="521335" cy="347980"/>
          </a:xfrm>
          <a:custGeom>
            <a:avLst/>
            <a:gdLst/>
            <a:ahLst/>
            <a:cxnLst/>
            <a:rect l="0" t="0" r="521335" b="347980"/>
            <a:pathLst>
              <a:path w="521335" h="347980">
                <a:moveTo>
                  <a:pt x="477621" y="0"/>
                </a:moveTo>
                <a:lnTo>
                  <a:pt x="43421" y="0"/>
                </a:lnTo>
                <a:lnTo>
                  <a:pt x="26542" y="3421"/>
                </a:lnTo>
                <a:lnTo>
                  <a:pt x="12738" y="12742"/>
                </a:lnTo>
                <a:lnTo>
                  <a:pt x="3419" y="26547"/>
                </a:lnTo>
                <a:lnTo>
                  <a:pt x="0" y="43421"/>
                </a:lnTo>
                <a:lnTo>
                  <a:pt x="0" y="303950"/>
                </a:lnTo>
                <a:lnTo>
                  <a:pt x="3419" y="320844"/>
                </a:lnTo>
                <a:lnTo>
                  <a:pt x="12738" y="334647"/>
                </a:lnTo>
                <a:lnTo>
                  <a:pt x="26542" y="343956"/>
                </a:lnTo>
                <a:lnTo>
                  <a:pt x="43421" y="347371"/>
                </a:lnTo>
                <a:lnTo>
                  <a:pt x="477621" y="347371"/>
                </a:lnTo>
                <a:lnTo>
                  <a:pt x="494521" y="343956"/>
                </a:lnTo>
                <a:lnTo>
                  <a:pt x="508323" y="334647"/>
                </a:lnTo>
                <a:lnTo>
                  <a:pt x="517630" y="320844"/>
                </a:lnTo>
                <a:lnTo>
                  <a:pt x="521042" y="303950"/>
                </a:lnTo>
                <a:lnTo>
                  <a:pt x="128054" y="303950"/>
                </a:lnTo>
                <a:lnTo>
                  <a:pt x="117151" y="274025"/>
                </a:lnTo>
                <a:lnTo>
                  <a:pt x="98415" y="248951"/>
                </a:lnTo>
                <a:lnTo>
                  <a:pt x="73340" y="230217"/>
                </a:lnTo>
                <a:lnTo>
                  <a:pt x="43421" y="219317"/>
                </a:lnTo>
                <a:lnTo>
                  <a:pt x="43421" y="128041"/>
                </a:lnTo>
                <a:lnTo>
                  <a:pt x="73340" y="117153"/>
                </a:lnTo>
                <a:lnTo>
                  <a:pt x="98415" y="98423"/>
                </a:lnTo>
                <a:lnTo>
                  <a:pt x="117151" y="73347"/>
                </a:lnTo>
                <a:lnTo>
                  <a:pt x="128054" y="43421"/>
                </a:lnTo>
                <a:lnTo>
                  <a:pt x="521042" y="43421"/>
                </a:lnTo>
                <a:lnTo>
                  <a:pt x="517630" y="26547"/>
                </a:lnTo>
                <a:lnTo>
                  <a:pt x="508323" y="12742"/>
                </a:lnTo>
                <a:lnTo>
                  <a:pt x="494521" y="3421"/>
                </a:lnTo>
                <a:lnTo>
                  <a:pt x="477621" y="0"/>
                </a:lnTo>
                <a:close/>
              </a:path>
              <a:path w="521335" h="347980">
                <a:moveTo>
                  <a:pt x="521042" y="43421"/>
                </a:moveTo>
                <a:lnTo>
                  <a:pt x="392950" y="43421"/>
                </a:lnTo>
                <a:lnTo>
                  <a:pt x="403873" y="73347"/>
                </a:lnTo>
                <a:lnTo>
                  <a:pt x="422617" y="98423"/>
                </a:lnTo>
                <a:lnTo>
                  <a:pt x="447696" y="117153"/>
                </a:lnTo>
                <a:lnTo>
                  <a:pt x="477621" y="128041"/>
                </a:lnTo>
                <a:lnTo>
                  <a:pt x="477621" y="219317"/>
                </a:lnTo>
                <a:lnTo>
                  <a:pt x="447697" y="230217"/>
                </a:lnTo>
                <a:lnTo>
                  <a:pt x="422624" y="248951"/>
                </a:lnTo>
                <a:lnTo>
                  <a:pt x="403894" y="274025"/>
                </a:lnTo>
                <a:lnTo>
                  <a:pt x="393001" y="303950"/>
                </a:lnTo>
                <a:lnTo>
                  <a:pt x="521042" y="303950"/>
                </a:lnTo>
                <a:lnTo>
                  <a:pt x="521042" y="43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41" name="object 33">
            <a:extLst>
              <a:ext uri="{FF2B5EF4-FFF2-40B4-BE49-F238E27FC236}">
                <a16:creationId xmlns:a16="http://schemas.microsoft.com/office/drawing/2014/main" id="{97708501-2C5A-B808-050D-56B3FB382F2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FDyl/0A6ihPktTHU6SLpy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zYAAFohAAAYNwAAJyIAABAAAAAmAAAACAAAAP//////////"/>
              </a:ext>
            </a:extLst>
          </p:cNvSpPr>
          <p:nvPr/>
        </p:nvSpPr>
        <p:spPr>
          <a:xfrm>
            <a:off x="8825865" y="5421630"/>
            <a:ext cx="130175" cy="130175"/>
          </a:xfrm>
          <a:prstGeom prst="rect">
            <a:avLst/>
          </a:prstGeom>
          <a:blipFill>
            <a:blip r:embed="rId10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42" name="object 34">
            <a:extLst>
              <a:ext uri="{FF2B5EF4-FFF2-40B4-BE49-F238E27FC236}">
                <a16:creationId xmlns:a16="http://schemas.microsoft.com/office/drawing/2014/main" id="{30C2299D-53B2-AC1E-586D-55BBEC998A0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jQAAOIfAACyNgAAKSQAABAAAAAmAAAACAAAAP//////////"/>
              </a:ext>
            </a:extLst>
          </p:cNvSpPr>
          <p:nvPr/>
        </p:nvSpPr>
        <p:spPr>
          <a:xfrm>
            <a:off x="8456930" y="5182870"/>
            <a:ext cx="434340" cy="695325"/>
          </a:xfrm>
          <a:custGeom>
            <a:avLst/>
            <a:gdLst/>
            <a:ahLst/>
            <a:cxnLst/>
            <a:rect l="0" t="0" r="434340" b="695325"/>
            <a:pathLst>
              <a:path w="434340" h="695325">
                <a:moveTo>
                  <a:pt x="390778" y="0"/>
                </a:moveTo>
                <a:lnTo>
                  <a:pt x="43408" y="0"/>
                </a:lnTo>
                <a:lnTo>
                  <a:pt x="26537" y="3419"/>
                </a:lnTo>
                <a:lnTo>
                  <a:pt x="12736" y="12738"/>
                </a:lnTo>
                <a:lnTo>
                  <a:pt x="3419" y="26542"/>
                </a:lnTo>
                <a:lnTo>
                  <a:pt x="0" y="43421"/>
                </a:lnTo>
                <a:lnTo>
                  <a:pt x="0" y="651306"/>
                </a:lnTo>
                <a:lnTo>
                  <a:pt x="3419" y="668201"/>
                </a:lnTo>
                <a:lnTo>
                  <a:pt x="12736" y="682004"/>
                </a:lnTo>
                <a:lnTo>
                  <a:pt x="26537" y="691313"/>
                </a:lnTo>
                <a:lnTo>
                  <a:pt x="43408" y="694728"/>
                </a:lnTo>
                <a:lnTo>
                  <a:pt x="390778" y="694728"/>
                </a:lnTo>
                <a:lnTo>
                  <a:pt x="407679" y="691313"/>
                </a:lnTo>
                <a:lnTo>
                  <a:pt x="421481" y="682004"/>
                </a:lnTo>
                <a:lnTo>
                  <a:pt x="430787" y="668201"/>
                </a:lnTo>
                <a:lnTo>
                  <a:pt x="434200" y="651306"/>
                </a:lnTo>
                <a:lnTo>
                  <a:pt x="434200" y="564464"/>
                </a:lnTo>
                <a:lnTo>
                  <a:pt x="43408" y="564464"/>
                </a:lnTo>
                <a:lnTo>
                  <a:pt x="43408" y="86842"/>
                </a:lnTo>
                <a:lnTo>
                  <a:pt x="434200" y="86842"/>
                </a:lnTo>
                <a:lnTo>
                  <a:pt x="434200" y="43421"/>
                </a:lnTo>
                <a:lnTo>
                  <a:pt x="430787" y="26542"/>
                </a:lnTo>
                <a:lnTo>
                  <a:pt x="421481" y="12738"/>
                </a:lnTo>
                <a:lnTo>
                  <a:pt x="407679" y="3419"/>
                </a:lnTo>
                <a:lnTo>
                  <a:pt x="390778" y="0"/>
                </a:lnTo>
                <a:close/>
              </a:path>
              <a:path w="434340" h="695325">
                <a:moveTo>
                  <a:pt x="434200" y="521042"/>
                </a:moveTo>
                <a:lnTo>
                  <a:pt x="390778" y="521042"/>
                </a:lnTo>
                <a:lnTo>
                  <a:pt x="390778" y="564464"/>
                </a:lnTo>
                <a:lnTo>
                  <a:pt x="434200" y="564464"/>
                </a:lnTo>
                <a:lnTo>
                  <a:pt x="434200" y="521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4560EA70-5917-8862-3055-E8BE5F54FC96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LAoAACEVAADjEAAAoRcAABAgAAAmAAAACAAAAP//////////"/>
              </a:ext>
            </a:extLst>
          </p:cNvSpPr>
          <p:nvPr/>
        </p:nvSpPr>
        <p:spPr>
          <a:xfrm>
            <a:off x="1653540" y="3434715"/>
            <a:ext cx="1091565" cy="406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/>
            </a:pPr>
            <a:r>
              <a:rPr lang="en-us" sz="2500" b="1" spc="-3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T</a:t>
            </a: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okens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5C9C6A2F-7396-089B-4939-A952F763A8EA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Eg0AABciAABzFwAAiyYAABAgAAAmAAAACAAAAP//////////"/>
              </a:ext>
            </a:extLst>
          </p:cNvSpPr>
          <p:nvPr/>
        </p:nvSpPr>
        <p:spPr>
          <a:xfrm>
            <a:off x="2124710" y="5541645"/>
            <a:ext cx="1687195" cy="72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ts val="2750"/>
              </a:lnSpc>
              <a:spcBef>
                <a:spcPts val="100"/>
              </a:spcBef>
              <a:defRPr lang="en-us"/>
            </a:pP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Distributed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  <a:p>
            <a:pPr marL="625475">
              <a:lnSpc>
                <a:spcPts val="2750"/>
              </a:lnSpc>
              <a:defRPr lang="en-us"/>
            </a:pP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Ledger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45" name="object 37">
            <a:extLst>
              <a:ext uri="{FF2B5EF4-FFF2-40B4-BE49-F238E27FC236}">
                <a16:creationId xmlns:a16="http://schemas.microsoft.com/office/drawing/2014/main" id="{1FDBB825-CB01-07F9-79EB-E5E25A180B1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E0AAAAAAAAAAH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3DAAABIJAAD7OAAAhg0AABAgAAAmAAAACAAAAP//////////"/>
              </a:ext>
            </a:extLst>
          </p:cNvSpPr>
          <p:nvPr/>
        </p:nvSpPr>
        <p:spPr>
          <a:xfrm>
            <a:off x="7942580" y="1474470"/>
            <a:ext cx="1320165" cy="72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200" rIns="0" bIns="0" numCol="1" anchor="t"/>
          <a:lstStyle/>
          <a:p>
            <a:pPr marL="12700" marR="5080">
              <a:lnSpc>
                <a:spcPts val="2500"/>
              </a:lnSpc>
              <a:spcBef>
                <a:spcPts val="600"/>
              </a:spcBef>
              <a:defRPr lang="en-us"/>
            </a:pP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Smart  Contract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46" name="object 38">
            <a:extLst>
              <a:ext uri="{FF2B5EF4-FFF2-40B4-BE49-F238E27FC236}">
                <a16:creationId xmlns:a16="http://schemas.microsoft.com/office/drawing/2014/main" id="{A7153BA3-E044-4642-7EA5-842381B036CB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izIAAO4UAADqPAAAbhcAABAgAAAmAAAACAAAAP//////////"/>
              </a:ext>
            </a:extLst>
          </p:cNvSpPr>
          <p:nvPr/>
        </p:nvSpPr>
        <p:spPr>
          <a:xfrm>
            <a:off x="8216265" y="3402330"/>
            <a:ext cx="1685925" cy="406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/>
            </a:pP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Consensus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AD8FF9E5-2A9F-82DD-2227-56551B5ABB3C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EDkAABciAADvPgAAlyQAABAgAAAmAAAACAAAAP//////////"/>
              </a:ext>
            </a:extLst>
          </p:cNvSpPr>
          <p:nvPr/>
        </p:nvSpPr>
        <p:spPr>
          <a:xfrm>
            <a:off x="9276080" y="5541645"/>
            <a:ext cx="954405" cy="406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/>
            </a:pPr>
            <a:r>
              <a:rPr lang="en-us" sz="2500" b="1">
                <a:solidFill>
                  <a:srgbClr val="AEAEAE"/>
                </a:solidFill>
                <a:latin typeface="Proxima Nova Rg" pitchFamily="3" charset="0"/>
                <a:ea typeface="Calibri" pitchFamily="2" charset="0"/>
                <a:cs typeface="Arial" pitchFamily="2" charset="0"/>
              </a:rPr>
              <a:t>Wallet</a:t>
            </a:r>
            <a:endParaRPr lang="en-us" sz="2500">
              <a:latin typeface="Proxima Nova Rg" pitchFamily="3" charset="0"/>
              <a:ea typeface="Calibri" pitchFamily="2" charset="0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59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C93190-1363-3213-11C4-8F5B8D97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962400"/>
            <a:ext cx="5227571" cy="2428557"/>
          </a:xfrm>
          <a:prstGeom prst="rect">
            <a:avLst/>
          </a:prstGeom>
        </p:spPr>
      </p:pic>
      <p:sp>
        <p:nvSpPr>
          <p:cNvPr id="8" name="object 8"/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J+Ns6xw+MdMuBq311FqBn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vhUAAKAIAAAvFwAA1QoAABAAAAAmAAAACAAAAP//////////"/>
              </a:ext>
            </a:extLst>
          </p:cNvSpPr>
          <p:nvPr/>
        </p:nvSpPr>
        <p:spPr>
          <a:xfrm>
            <a:off x="2590800" y="1214211"/>
            <a:ext cx="234315" cy="358775"/>
          </a:xfrm>
          <a:prstGeom prst="rect">
            <a:avLst/>
          </a:prstGeom>
          <a:blipFill>
            <a:blip r:embed="rId3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9" name="object 9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UhcAAMkHAACCGQAA4wgAABAAAAAmAAAACAAAAP//////////"/>
              </a:ext>
            </a:extLst>
          </p:cNvSpPr>
          <p:nvPr/>
        </p:nvSpPr>
        <p:spPr>
          <a:xfrm>
            <a:off x="2847340" y="1077686"/>
            <a:ext cx="355600" cy="179070"/>
          </a:xfrm>
          <a:custGeom>
            <a:avLst/>
            <a:gdLst/>
            <a:ahLst/>
            <a:cxnLst/>
            <a:rect l="0" t="0" r="355600" b="179070"/>
            <a:pathLst>
              <a:path w="355600" h="179070">
                <a:moveTo>
                  <a:pt x="177767" y="0"/>
                </a:moveTo>
                <a:lnTo>
                  <a:pt x="121595" y="4112"/>
                </a:lnTo>
                <a:lnTo>
                  <a:pt x="72783" y="15561"/>
                </a:lnTo>
                <a:lnTo>
                  <a:pt x="34309" y="33020"/>
                </a:lnTo>
                <a:lnTo>
                  <a:pt x="0" y="80648"/>
                </a:lnTo>
                <a:lnTo>
                  <a:pt x="0" y="98132"/>
                </a:lnTo>
                <a:lnTo>
                  <a:pt x="34309" y="145743"/>
                </a:lnTo>
                <a:lnTo>
                  <a:pt x="72783" y="163194"/>
                </a:lnTo>
                <a:lnTo>
                  <a:pt x="121595" y="174643"/>
                </a:lnTo>
                <a:lnTo>
                  <a:pt x="177767" y="178755"/>
                </a:lnTo>
                <a:lnTo>
                  <a:pt x="233955" y="174643"/>
                </a:lnTo>
                <a:lnTo>
                  <a:pt x="282768" y="163194"/>
                </a:lnTo>
                <a:lnTo>
                  <a:pt x="321242" y="145743"/>
                </a:lnTo>
                <a:lnTo>
                  <a:pt x="346480" y="123608"/>
                </a:lnTo>
                <a:lnTo>
                  <a:pt x="355551" y="98132"/>
                </a:lnTo>
                <a:lnTo>
                  <a:pt x="355551" y="80648"/>
                </a:lnTo>
                <a:lnTo>
                  <a:pt x="321242" y="33020"/>
                </a:lnTo>
                <a:lnTo>
                  <a:pt x="282768" y="15561"/>
                </a:lnTo>
                <a:lnTo>
                  <a:pt x="233955" y="4112"/>
                </a:lnTo>
                <a:lnTo>
                  <a:pt x="177767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0" name="object 10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UhcAALwIAACCGQAAcQkAABAAAAAmAAAACAAAAP//////////"/>
              </a:ext>
            </a:extLst>
          </p:cNvSpPr>
          <p:nvPr/>
        </p:nvSpPr>
        <p:spPr>
          <a:xfrm>
            <a:off x="2847340" y="1231991"/>
            <a:ext cx="355600" cy="114935"/>
          </a:xfrm>
          <a:custGeom>
            <a:avLst/>
            <a:gdLst/>
            <a:ahLst/>
            <a:cxnLst/>
            <a:rect l="0" t="0" r="355600" b="114935"/>
            <a:pathLst>
              <a:path w="355600" h="114935">
                <a:moveTo>
                  <a:pt x="3754" y="0"/>
                </a:moveTo>
                <a:lnTo>
                  <a:pt x="1301" y="5331"/>
                </a:lnTo>
                <a:lnTo>
                  <a:pt x="0" y="10860"/>
                </a:lnTo>
                <a:lnTo>
                  <a:pt x="0" y="34012"/>
                </a:lnTo>
                <a:lnTo>
                  <a:pt x="34309" y="81630"/>
                </a:lnTo>
                <a:lnTo>
                  <a:pt x="72783" y="99083"/>
                </a:lnTo>
                <a:lnTo>
                  <a:pt x="121595" y="110534"/>
                </a:lnTo>
                <a:lnTo>
                  <a:pt x="177767" y="114642"/>
                </a:lnTo>
                <a:lnTo>
                  <a:pt x="233955" y="110534"/>
                </a:lnTo>
                <a:lnTo>
                  <a:pt x="282768" y="99083"/>
                </a:lnTo>
                <a:lnTo>
                  <a:pt x="321242" y="81630"/>
                </a:lnTo>
                <a:lnTo>
                  <a:pt x="341211" y="64124"/>
                </a:lnTo>
                <a:lnTo>
                  <a:pt x="177767" y="64124"/>
                </a:lnTo>
                <a:lnTo>
                  <a:pt x="116788" y="59250"/>
                </a:lnTo>
                <a:lnTo>
                  <a:pt x="64913" y="45793"/>
                </a:lnTo>
                <a:lnTo>
                  <a:pt x="25962" y="25466"/>
                </a:lnTo>
                <a:lnTo>
                  <a:pt x="3754" y="0"/>
                </a:lnTo>
                <a:close/>
              </a:path>
              <a:path w="355600" h="114935">
                <a:moveTo>
                  <a:pt x="351814" y="0"/>
                </a:moveTo>
                <a:lnTo>
                  <a:pt x="329589" y="25466"/>
                </a:lnTo>
                <a:lnTo>
                  <a:pt x="290637" y="45793"/>
                </a:lnTo>
                <a:lnTo>
                  <a:pt x="238762" y="59250"/>
                </a:lnTo>
                <a:lnTo>
                  <a:pt x="177767" y="64124"/>
                </a:lnTo>
                <a:lnTo>
                  <a:pt x="341211" y="64124"/>
                </a:lnTo>
                <a:lnTo>
                  <a:pt x="346480" y="59494"/>
                </a:lnTo>
                <a:lnTo>
                  <a:pt x="355551" y="34012"/>
                </a:lnTo>
                <a:lnTo>
                  <a:pt x="355551" y="10860"/>
                </a:lnTo>
                <a:lnTo>
                  <a:pt x="354250" y="5331"/>
                </a:lnTo>
                <a:lnTo>
                  <a:pt x="351814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1" name="object 11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UhcAAEoJAACCGQAA/wkAABAAAAAmAAAACAAAAP//////////"/>
              </a:ext>
            </a:extLst>
          </p:cNvSpPr>
          <p:nvPr/>
        </p:nvSpPr>
        <p:spPr>
          <a:xfrm>
            <a:off x="2847340" y="1322161"/>
            <a:ext cx="355600" cy="114935"/>
          </a:xfrm>
          <a:custGeom>
            <a:avLst/>
            <a:gdLst/>
            <a:ahLst/>
            <a:cxnLst/>
            <a:rect l="0" t="0" r="355600" b="114935"/>
            <a:pathLst>
              <a:path w="355600" h="114935">
                <a:moveTo>
                  <a:pt x="3754" y="0"/>
                </a:moveTo>
                <a:lnTo>
                  <a:pt x="1301" y="5321"/>
                </a:lnTo>
                <a:lnTo>
                  <a:pt x="0" y="10860"/>
                </a:lnTo>
                <a:lnTo>
                  <a:pt x="0" y="33996"/>
                </a:lnTo>
                <a:lnTo>
                  <a:pt x="34309" y="81619"/>
                </a:lnTo>
                <a:lnTo>
                  <a:pt x="72783" y="99072"/>
                </a:lnTo>
                <a:lnTo>
                  <a:pt x="121595" y="110518"/>
                </a:lnTo>
                <a:lnTo>
                  <a:pt x="177767" y="114631"/>
                </a:lnTo>
                <a:lnTo>
                  <a:pt x="233955" y="110518"/>
                </a:lnTo>
                <a:lnTo>
                  <a:pt x="282768" y="99072"/>
                </a:lnTo>
                <a:lnTo>
                  <a:pt x="321242" y="81619"/>
                </a:lnTo>
                <a:lnTo>
                  <a:pt x="341211" y="64108"/>
                </a:lnTo>
                <a:lnTo>
                  <a:pt x="177767" y="64108"/>
                </a:lnTo>
                <a:lnTo>
                  <a:pt x="116788" y="59237"/>
                </a:lnTo>
                <a:lnTo>
                  <a:pt x="64913" y="45782"/>
                </a:lnTo>
                <a:lnTo>
                  <a:pt x="25962" y="25455"/>
                </a:lnTo>
                <a:lnTo>
                  <a:pt x="3754" y="0"/>
                </a:lnTo>
                <a:close/>
              </a:path>
              <a:path w="355600" h="114935">
                <a:moveTo>
                  <a:pt x="351814" y="0"/>
                </a:moveTo>
                <a:lnTo>
                  <a:pt x="329589" y="25461"/>
                </a:lnTo>
                <a:lnTo>
                  <a:pt x="290637" y="45787"/>
                </a:lnTo>
                <a:lnTo>
                  <a:pt x="238762" y="59237"/>
                </a:lnTo>
                <a:lnTo>
                  <a:pt x="177767" y="64108"/>
                </a:lnTo>
                <a:lnTo>
                  <a:pt x="341211" y="64108"/>
                </a:lnTo>
                <a:lnTo>
                  <a:pt x="346480" y="59482"/>
                </a:lnTo>
                <a:lnTo>
                  <a:pt x="355551" y="33996"/>
                </a:lnTo>
                <a:lnTo>
                  <a:pt x="355551" y="10860"/>
                </a:lnTo>
                <a:lnTo>
                  <a:pt x="354250" y="5321"/>
                </a:lnTo>
                <a:lnTo>
                  <a:pt x="351814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2" name="object 12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UhcAAN8JAACCGQAAlAoAABAAAAAmAAAACAAAAP//////////"/>
              </a:ext>
            </a:extLst>
          </p:cNvSpPr>
          <p:nvPr/>
        </p:nvSpPr>
        <p:spPr>
          <a:xfrm>
            <a:off x="2847340" y="1416776"/>
            <a:ext cx="355600" cy="114935"/>
          </a:xfrm>
          <a:custGeom>
            <a:avLst/>
            <a:gdLst/>
            <a:ahLst/>
            <a:cxnLst/>
            <a:rect l="0" t="0" r="355600" b="114935"/>
            <a:pathLst>
              <a:path w="355600" h="114935">
                <a:moveTo>
                  <a:pt x="3754" y="0"/>
                </a:moveTo>
                <a:lnTo>
                  <a:pt x="1301" y="5331"/>
                </a:lnTo>
                <a:lnTo>
                  <a:pt x="0" y="10860"/>
                </a:lnTo>
                <a:lnTo>
                  <a:pt x="0" y="33996"/>
                </a:lnTo>
                <a:lnTo>
                  <a:pt x="34309" y="81619"/>
                </a:lnTo>
                <a:lnTo>
                  <a:pt x="72783" y="99072"/>
                </a:lnTo>
                <a:lnTo>
                  <a:pt x="121595" y="110518"/>
                </a:lnTo>
                <a:lnTo>
                  <a:pt x="177767" y="114631"/>
                </a:lnTo>
                <a:lnTo>
                  <a:pt x="233955" y="110518"/>
                </a:lnTo>
                <a:lnTo>
                  <a:pt x="282768" y="99072"/>
                </a:lnTo>
                <a:lnTo>
                  <a:pt x="321242" y="81619"/>
                </a:lnTo>
                <a:lnTo>
                  <a:pt x="341211" y="64108"/>
                </a:lnTo>
                <a:lnTo>
                  <a:pt x="177767" y="64108"/>
                </a:lnTo>
                <a:lnTo>
                  <a:pt x="116788" y="59237"/>
                </a:lnTo>
                <a:lnTo>
                  <a:pt x="64913" y="45782"/>
                </a:lnTo>
                <a:lnTo>
                  <a:pt x="25962" y="25455"/>
                </a:lnTo>
                <a:lnTo>
                  <a:pt x="3754" y="0"/>
                </a:lnTo>
                <a:close/>
              </a:path>
              <a:path w="355600" h="114935">
                <a:moveTo>
                  <a:pt x="351814" y="0"/>
                </a:moveTo>
                <a:lnTo>
                  <a:pt x="329589" y="25455"/>
                </a:lnTo>
                <a:lnTo>
                  <a:pt x="290637" y="45782"/>
                </a:lnTo>
                <a:lnTo>
                  <a:pt x="238762" y="59237"/>
                </a:lnTo>
                <a:lnTo>
                  <a:pt x="177767" y="64108"/>
                </a:lnTo>
                <a:lnTo>
                  <a:pt x="341211" y="64108"/>
                </a:lnTo>
                <a:lnTo>
                  <a:pt x="346480" y="59482"/>
                </a:lnTo>
                <a:lnTo>
                  <a:pt x="355551" y="33996"/>
                </a:lnTo>
                <a:lnTo>
                  <a:pt x="355551" y="10860"/>
                </a:lnTo>
                <a:lnTo>
                  <a:pt x="354250" y="5321"/>
                </a:lnTo>
                <a:lnTo>
                  <a:pt x="351814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3" name="object 13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UhcAAG0KAACCGQAAIgsAABAAAAAmAAAACAAAAP//////////"/>
              </a:ext>
            </a:extLst>
          </p:cNvSpPr>
          <p:nvPr/>
        </p:nvSpPr>
        <p:spPr>
          <a:xfrm>
            <a:off x="2847340" y="1506946"/>
            <a:ext cx="355600" cy="114935"/>
          </a:xfrm>
          <a:custGeom>
            <a:avLst/>
            <a:gdLst/>
            <a:ahLst/>
            <a:cxnLst/>
            <a:rect l="0" t="0" r="355600" b="114935"/>
            <a:pathLst>
              <a:path w="355600" h="114935">
                <a:moveTo>
                  <a:pt x="3754" y="0"/>
                </a:moveTo>
                <a:lnTo>
                  <a:pt x="1301" y="5331"/>
                </a:lnTo>
                <a:lnTo>
                  <a:pt x="0" y="10860"/>
                </a:lnTo>
                <a:lnTo>
                  <a:pt x="0" y="33996"/>
                </a:lnTo>
                <a:lnTo>
                  <a:pt x="34309" y="81625"/>
                </a:lnTo>
                <a:lnTo>
                  <a:pt x="72783" y="99083"/>
                </a:lnTo>
                <a:lnTo>
                  <a:pt x="121595" y="110529"/>
                </a:lnTo>
                <a:lnTo>
                  <a:pt x="177767" y="114642"/>
                </a:lnTo>
                <a:lnTo>
                  <a:pt x="233955" y="110529"/>
                </a:lnTo>
                <a:lnTo>
                  <a:pt x="282768" y="99083"/>
                </a:lnTo>
                <a:lnTo>
                  <a:pt x="321242" y="81625"/>
                </a:lnTo>
                <a:lnTo>
                  <a:pt x="341195" y="64124"/>
                </a:lnTo>
                <a:lnTo>
                  <a:pt x="177767" y="64124"/>
                </a:lnTo>
                <a:lnTo>
                  <a:pt x="116788" y="59250"/>
                </a:lnTo>
                <a:lnTo>
                  <a:pt x="64913" y="45793"/>
                </a:lnTo>
                <a:lnTo>
                  <a:pt x="25962" y="25466"/>
                </a:lnTo>
                <a:lnTo>
                  <a:pt x="3754" y="0"/>
                </a:lnTo>
                <a:close/>
              </a:path>
              <a:path w="355600" h="114935">
                <a:moveTo>
                  <a:pt x="351814" y="0"/>
                </a:moveTo>
                <a:lnTo>
                  <a:pt x="329589" y="25466"/>
                </a:lnTo>
                <a:lnTo>
                  <a:pt x="290637" y="45793"/>
                </a:lnTo>
                <a:lnTo>
                  <a:pt x="238762" y="59250"/>
                </a:lnTo>
                <a:lnTo>
                  <a:pt x="177767" y="64124"/>
                </a:lnTo>
                <a:lnTo>
                  <a:pt x="341195" y="64124"/>
                </a:lnTo>
                <a:lnTo>
                  <a:pt x="346480" y="59489"/>
                </a:lnTo>
                <a:lnTo>
                  <a:pt x="355551" y="33996"/>
                </a:lnTo>
                <a:lnTo>
                  <a:pt x="355551" y="10860"/>
                </a:lnTo>
                <a:lnTo>
                  <a:pt x="354250" y="5331"/>
                </a:lnTo>
                <a:lnTo>
                  <a:pt x="351814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F4F54D6-AC9F-296D-ABBA-3CF9BC34C518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799" y="1066800"/>
            <a:ext cx="5625771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Token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9EFA0A4-BA8A-F355-3BF8-2E17EE29F77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439400" cy="1295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Token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Token </a:t>
            </a:r>
            <a:r>
              <a:rPr lang="en-US" sz="2000" dirty="0" err="1"/>
              <a:t>Kripto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Blockchain yang </a:t>
            </a:r>
            <a:r>
              <a:rPr lang="en-US" sz="2000" dirty="0" err="1"/>
              <a:t>merepresentasikan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i="1" dirty="0"/>
              <a:t>crypto</a:t>
            </a:r>
            <a:r>
              <a:rPr lang="en-US" sz="2000" b="1" i="1" dirty="0"/>
              <a:t>currency</a:t>
            </a:r>
            <a:r>
              <a:rPr lang="en-US" sz="2000" b="1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Kita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membeli</a:t>
            </a:r>
            <a:r>
              <a:rPr lang="en-US" sz="2000" dirty="0"/>
              <a:t> Bitcoin (BTC)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Rupiah pada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i="1" dirty="0"/>
              <a:t>Crypto Exchange </a:t>
            </a:r>
            <a:r>
              <a:rPr lang="en-US" sz="2000" dirty="0" err="1"/>
              <a:t>misalnya</a:t>
            </a:r>
            <a:r>
              <a:rPr lang="en-US" sz="2000" dirty="0"/>
              <a:t>, dan BTC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dapatkan</a:t>
            </a:r>
            <a:r>
              <a:rPr lang="en-US" sz="2000" dirty="0"/>
              <a:t> </a:t>
            </a:r>
            <a:r>
              <a:rPr lang="en-US" sz="2000" dirty="0" err="1"/>
              <a:t>mengandung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sebesar</a:t>
            </a:r>
            <a:r>
              <a:rPr lang="en-US" sz="2000" dirty="0"/>
              <a:t> Rupiah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bayarkan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Protokol</a:t>
            </a:r>
            <a:r>
              <a:rPr lang="en-US" sz="2000" dirty="0"/>
              <a:t> Blockchain </a:t>
            </a:r>
            <a:r>
              <a:rPr lang="en-US" sz="2000" dirty="0" err="1"/>
              <a:t>memiliki</a:t>
            </a:r>
            <a:r>
              <a:rPr lang="en-US" sz="2000" dirty="0"/>
              <a:t> Token </a:t>
            </a:r>
            <a:r>
              <a:rPr lang="en-US" sz="2000" dirty="0" err="1"/>
              <a:t>nya</a:t>
            </a:r>
            <a:r>
              <a:rPr lang="en-US" sz="2000" dirty="0"/>
              <a:t> masing-masing, </a:t>
            </a:r>
            <a:r>
              <a:rPr lang="en-US" sz="2000" dirty="0" err="1"/>
              <a:t>misalnya</a:t>
            </a:r>
            <a:r>
              <a:rPr lang="en-US" sz="2000" dirty="0"/>
              <a:t> ether (ETH)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protokol</a:t>
            </a:r>
            <a:r>
              <a:rPr lang="en-US" sz="2000" dirty="0"/>
              <a:t> Ethereum, MATIC </a:t>
            </a:r>
            <a:r>
              <a:rPr lang="en-US" sz="2000" dirty="0" err="1"/>
              <a:t>untuk</a:t>
            </a:r>
            <a:r>
              <a:rPr lang="en-US" sz="2000" dirty="0"/>
              <a:t> Polygon, AVAX </a:t>
            </a:r>
            <a:r>
              <a:rPr lang="en-US" sz="2000" dirty="0" err="1"/>
              <a:t>untuk</a:t>
            </a:r>
            <a:r>
              <a:rPr lang="en-US" sz="2000" dirty="0"/>
              <a:t> Avalanche dan </a:t>
            </a:r>
            <a:r>
              <a:rPr lang="en-US" sz="2000" dirty="0" err="1"/>
              <a:t>sebagainya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2292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5F4F54D6-AC9F-296D-ABBA-3CF9BC34C51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799" y="1066800"/>
            <a:ext cx="5625771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Wallet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9EFA0A4-BA8A-F355-3BF8-2E17EE29F778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172200" cy="1295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Wallet Blockchain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identitas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orang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bertransaksi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blockchain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sekaligus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Token,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sepasang</a:t>
            </a:r>
            <a:r>
              <a:rPr lang="en-US" sz="2000" dirty="0"/>
              <a:t> text </a:t>
            </a:r>
            <a:r>
              <a:rPr lang="en-US" sz="2000" dirty="0" err="1"/>
              <a:t>yaitu</a:t>
            </a:r>
            <a:r>
              <a:rPr lang="en-US" sz="2000" dirty="0"/>
              <a:t> Public Key dan Private Key.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Jika </a:t>
            </a:r>
            <a:r>
              <a:rPr lang="en-US" sz="2000" dirty="0" err="1"/>
              <a:t>dianalogikan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rekening</a:t>
            </a:r>
            <a:r>
              <a:rPr lang="en-US" sz="2000" dirty="0"/>
              <a:t> bank,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Public Key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</a:t>
            </a:r>
            <a:r>
              <a:rPr lang="en-US" sz="2000" dirty="0" err="1"/>
              <a:t>Rekening</a:t>
            </a:r>
            <a:r>
              <a:rPr lang="en-US" sz="2000" dirty="0"/>
              <a:t> </a:t>
            </a:r>
            <a:r>
              <a:rPr lang="en-US" sz="2000" dirty="0" err="1"/>
              <a:t>seseorang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diinformasikan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transfer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lain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mengirim</a:t>
            </a:r>
            <a:r>
              <a:rPr lang="en-US" sz="2000" dirty="0"/>
              <a:t> uang. </a:t>
            </a:r>
            <a:r>
              <a:rPr lang="en-US" sz="2000" dirty="0" err="1"/>
              <a:t>Nomor</a:t>
            </a:r>
            <a:r>
              <a:rPr lang="en-US" sz="2000" dirty="0"/>
              <a:t> </a:t>
            </a:r>
            <a:r>
              <a:rPr lang="en-US" sz="2000" dirty="0" err="1"/>
              <a:t>Rekening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juga </a:t>
            </a:r>
            <a:r>
              <a:rPr lang="en-US" sz="2000" dirty="0" err="1"/>
              <a:t>menunjukan</a:t>
            </a:r>
            <a:r>
              <a:rPr lang="en-US" sz="2000" dirty="0"/>
              <a:t> </a:t>
            </a:r>
            <a:r>
              <a:rPr lang="en-US" sz="2000" dirty="0" err="1"/>
              <a:t>kunci</a:t>
            </a:r>
            <a:r>
              <a:rPr lang="en-US" sz="2000" dirty="0"/>
              <a:t> </a:t>
            </a:r>
            <a:r>
              <a:rPr lang="en-US" sz="2000" dirty="0" err="1"/>
              <a:t>identitas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Private Key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dianalogikan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PIN yang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perlukan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mengotorisasi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72DA603C-E004-3016-EF51-749CCE3F5046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cCoAAMIKAAARLQAAgwwAABAAAAAmAAAACAAAAP//////////"/>
              </a:ext>
            </a:extLst>
          </p:cNvSpPr>
          <p:nvPr/>
        </p:nvSpPr>
        <p:spPr>
          <a:xfrm>
            <a:off x="2743200" y="1152842"/>
            <a:ext cx="427355" cy="285115"/>
          </a:xfrm>
          <a:custGeom>
            <a:avLst/>
            <a:gdLst/>
            <a:ahLst/>
            <a:cxnLst/>
            <a:rect l="0" t="0" r="427355" b="285115"/>
            <a:pathLst>
              <a:path w="427355" h="285115">
                <a:moveTo>
                  <a:pt x="391722" y="0"/>
                </a:moveTo>
                <a:lnTo>
                  <a:pt x="35632" y="0"/>
                </a:lnTo>
                <a:lnTo>
                  <a:pt x="21783" y="2798"/>
                </a:lnTo>
                <a:lnTo>
                  <a:pt x="10446" y="10441"/>
                </a:lnTo>
                <a:lnTo>
                  <a:pt x="2809" y="21766"/>
                </a:lnTo>
                <a:lnTo>
                  <a:pt x="0" y="35612"/>
                </a:lnTo>
                <a:lnTo>
                  <a:pt x="0" y="249277"/>
                </a:lnTo>
                <a:lnTo>
                  <a:pt x="2809" y="263137"/>
                </a:lnTo>
                <a:lnTo>
                  <a:pt x="10446" y="274449"/>
                </a:lnTo>
                <a:lnTo>
                  <a:pt x="21783" y="282092"/>
                </a:lnTo>
                <a:lnTo>
                  <a:pt x="35632" y="284890"/>
                </a:lnTo>
                <a:lnTo>
                  <a:pt x="391722" y="284890"/>
                </a:lnTo>
                <a:lnTo>
                  <a:pt x="405591" y="282092"/>
                </a:lnTo>
                <a:lnTo>
                  <a:pt x="416908" y="274449"/>
                </a:lnTo>
                <a:lnTo>
                  <a:pt x="424545" y="263137"/>
                </a:lnTo>
                <a:lnTo>
                  <a:pt x="427355" y="249277"/>
                </a:lnTo>
                <a:lnTo>
                  <a:pt x="105038" y="249277"/>
                </a:lnTo>
                <a:lnTo>
                  <a:pt x="96095" y="224739"/>
                </a:lnTo>
                <a:lnTo>
                  <a:pt x="80722" y="204174"/>
                </a:lnTo>
                <a:lnTo>
                  <a:pt x="60166" y="188809"/>
                </a:lnTo>
                <a:lnTo>
                  <a:pt x="35632" y="179873"/>
                </a:lnTo>
                <a:lnTo>
                  <a:pt x="35632" y="105004"/>
                </a:lnTo>
                <a:lnTo>
                  <a:pt x="60166" y="96067"/>
                </a:lnTo>
                <a:lnTo>
                  <a:pt x="80722" y="80716"/>
                </a:lnTo>
                <a:lnTo>
                  <a:pt x="96095" y="60151"/>
                </a:lnTo>
                <a:lnTo>
                  <a:pt x="105038" y="35612"/>
                </a:lnTo>
                <a:lnTo>
                  <a:pt x="427355" y="35612"/>
                </a:lnTo>
                <a:lnTo>
                  <a:pt x="424545" y="21766"/>
                </a:lnTo>
                <a:lnTo>
                  <a:pt x="416908" y="10441"/>
                </a:lnTo>
                <a:lnTo>
                  <a:pt x="405591" y="2798"/>
                </a:lnTo>
                <a:lnTo>
                  <a:pt x="391722" y="0"/>
                </a:lnTo>
                <a:close/>
              </a:path>
              <a:path w="427355" h="285115">
                <a:moveTo>
                  <a:pt x="427355" y="35612"/>
                </a:moveTo>
                <a:lnTo>
                  <a:pt x="322296" y="35612"/>
                </a:lnTo>
                <a:lnTo>
                  <a:pt x="331239" y="60151"/>
                </a:lnTo>
                <a:lnTo>
                  <a:pt x="346632" y="80716"/>
                </a:lnTo>
                <a:lnTo>
                  <a:pt x="367188" y="96067"/>
                </a:lnTo>
                <a:lnTo>
                  <a:pt x="391722" y="105004"/>
                </a:lnTo>
                <a:lnTo>
                  <a:pt x="391722" y="179873"/>
                </a:lnTo>
                <a:lnTo>
                  <a:pt x="367188" y="188809"/>
                </a:lnTo>
                <a:lnTo>
                  <a:pt x="346632" y="204174"/>
                </a:lnTo>
                <a:lnTo>
                  <a:pt x="331259" y="224739"/>
                </a:lnTo>
                <a:lnTo>
                  <a:pt x="322336" y="249277"/>
                </a:lnTo>
                <a:lnTo>
                  <a:pt x="427355" y="249277"/>
                </a:lnTo>
                <a:lnTo>
                  <a:pt x="427355" y="35612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6F7326C-9D14-D3DF-7752-5D2F7987770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MAl9v80nWxFiymQ+VLe7K8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SsAAE8LAAAVLAAA9wsAABAAAAAmAAAACAAAAP//////////"/>
              </a:ext>
            </a:extLst>
          </p:cNvSpPr>
          <p:nvPr/>
        </p:nvSpPr>
        <p:spPr>
          <a:xfrm>
            <a:off x="2903855" y="1242377"/>
            <a:ext cx="106680" cy="10668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D90A3E85-A908-10CE-F166-885E3C249F2A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kCkAABoKAADBKwAAnA0AABAAAAAmAAAACAAAAP//////////"/>
              </a:ext>
            </a:extLst>
          </p:cNvSpPr>
          <p:nvPr/>
        </p:nvSpPr>
        <p:spPr>
          <a:xfrm>
            <a:off x="2600960" y="1046162"/>
            <a:ext cx="356235" cy="570230"/>
          </a:xfrm>
          <a:custGeom>
            <a:avLst/>
            <a:gdLst/>
            <a:ahLst/>
            <a:cxnLst/>
            <a:rect l="0" t="0" r="356235" b="570230"/>
            <a:pathLst>
              <a:path w="356235" h="570230">
                <a:moveTo>
                  <a:pt x="320496" y="0"/>
                </a:moveTo>
                <a:lnTo>
                  <a:pt x="35607" y="0"/>
                </a:lnTo>
                <a:lnTo>
                  <a:pt x="21769" y="2798"/>
                </a:lnTo>
                <a:lnTo>
                  <a:pt x="10439" y="10428"/>
                </a:lnTo>
                <a:lnTo>
                  <a:pt x="2803" y="21753"/>
                </a:lnTo>
                <a:lnTo>
                  <a:pt x="0" y="35587"/>
                </a:lnTo>
                <a:lnTo>
                  <a:pt x="0" y="534168"/>
                </a:lnTo>
                <a:lnTo>
                  <a:pt x="2803" y="548028"/>
                </a:lnTo>
                <a:lnTo>
                  <a:pt x="10439" y="559327"/>
                </a:lnTo>
                <a:lnTo>
                  <a:pt x="21769" y="566983"/>
                </a:lnTo>
                <a:lnTo>
                  <a:pt x="35607" y="569781"/>
                </a:lnTo>
                <a:lnTo>
                  <a:pt x="320496" y="569781"/>
                </a:lnTo>
                <a:lnTo>
                  <a:pt x="334349" y="566983"/>
                </a:lnTo>
                <a:lnTo>
                  <a:pt x="345679" y="559327"/>
                </a:lnTo>
                <a:lnTo>
                  <a:pt x="353315" y="548028"/>
                </a:lnTo>
                <a:lnTo>
                  <a:pt x="356103" y="534168"/>
                </a:lnTo>
                <a:lnTo>
                  <a:pt x="356103" y="462942"/>
                </a:lnTo>
                <a:lnTo>
                  <a:pt x="35607" y="462942"/>
                </a:lnTo>
                <a:lnTo>
                  <a:pt x="35607" y="71200"/>
                </a:lnTo>
                <a:lnTo>
                  <a:pt x="356103" y="71200"/>
                </a:lnTo>
                <a:lnTo>
                  <a:pt x="356103" y="35587"/>
                </a:lnTo>
                <a:lnTo>
                  <a:pt x="353315" y="21753"/>
                </a:lnTo>
                <a:lnTo>
                  <a:pt x="345679" y="10428"/>
                </a:lnTo>
                <a:lnTo>
                  <a:pt x="334349" y="2798"/>
                </a:lnTo>
                <a:lnTo>
                  <a:pt x="320496" y="0"/>
                </a:lnTo>
                <a:close/>
              </a:path>
              <a:path w="356235" h="570230">
                <a:moveTo>
                  <a:pt x="356103" y="427329"/>
                </a:moveTo>
                <a:lnTo>
                  <a:pt x="320496" y="427329"/>
                </a:lnTo>
                <a:lnTo>
                  <a:pt x="320496" y="462942"/>
                </a:lnTo>
                <a:lnTo>
                  <a:pt x="356103" y="462942"/>
                </a:lnTo>
                <a:lnTo>
                  <a:pt x="356103" y="427329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4ADC4-960A-A312-FC13-D496A2BF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628833"/>
            <a:ext cx="4023709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5F4F54D6-AC9F-296D-ABBA-3CF9BC34C518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799" y="1066800"/>
            <a:ext cx="5625771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Smartcontract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9EFA0A4-BA8A-F355-3BF8-2E17EE29F77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058400" cy="1295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Smartcontract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serangkaian</a:t>
            </a:r>
            <a:r>
              <a:rPr lang="en-US" sz="2000" dirty="0"/>
              <a:t> script program yang </a:t>
            </a:r>
            <a:r>
              <a:rPr lang="en-US" sz="2000" dirty="0" err="1"/>
              <a:t>dapat</a:t>
            </a:r>
            <a:r>
              <a:rPr lang="en-US" sz="2000" dirty="0"/>
              <a:t> “</a:t>
            </a:r>
            <a:r>
              <a:rPr lang="en-US" sz="2000" dirty="0" err="1"/>
              <a:t>ditanamkan</a:t>
            </a:r>
            <a:r>
              <a:rPr lang="en-US" sz="2000" dirty="0"/>
              <a:t>” </a:t>
            </a:r>
            <a:r>
              <a:rPr lang="en-US" sz="2000" dirty="0" err="1"/>
              <a:t>kedalam</a:t>
            </a:r>
            <a:r>
              <a:rPr lang="en-US" sz="2000" dirty="0"/>
              <a:t> blockchain yang </a:t>
            </a: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instruksi-instruksi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event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. </a:t>
            </a:r>
            <a:r>
              <a:rPr lang="en-US" sz="2000" dirty="0" err="1"/>
              <a:t>Smartcontract</a:t>
            </a:r>
            <a:r>
              <a:rPr lang="en-US" sz="2000" dirty="0"/>
              <a:t> sangat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otomasi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respon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terjadinya</a:t>
            </a:r>
            <a:r>
              <a:rPr lang="en-US" sz="2000" dirty="0"/>
              <a:t> event </a:t>
            </a:r>
            <a:r>
              <a:rPr lang="en-US" sz="2000" dirty="0" err="1"/>
              <a:t>misalnya</a:t>
            </a:r>
            <a:r>
              <a:rPr lang="en-US" sz="2000" dirty="0"/>
              <a:t> transfer token.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diperkenalkan</a:t>
            </a:r>
            <a:r>
              <a:rPr lang="en-US" sz="2000" dirty="0"/>
              <a:t> </a:t>
            </a:r>
            <a:r>
              <a:rPr lang="en-US" sz="2000" dirty="0" err="1"/>
              <a:t>pertamakali</a:t>
            </a:r>
            <a:r>
              <a:rPr lang="en-US" sz="2000" dirty="0"/>
              <a:t> pada protocol Ethereum.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0FD602-B4CD-F855-DA8B-E01538EBDD7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LJrIyESCnVGoI+Jeobrg+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Jh4AAE4FAABPHwAA4gUAABAAAAAmAAAACAAAAP//////////"/>
              </a:ext>
            </a:extLst>
          </p:cNvSpPr>
          <p:nvPr/>
        </p:nvSpPr>
        <p:spPr>
          <a:xfrm>
            <a:off x="4376420" y="1068958"/>
            <a:ext cx="188595" cy="9398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4D92B5-76E8-E7FA-C140-E10662B3E79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eh0AALAFAAD9HwAAmQgAABAAAAAmAAAACAAAAP//////////"/>
              </a:ext>
            </a:extLst>
          </p:cNvSpPr>
          <p:nvPr/>
        </p:nvSpPr>
        <p:spPr>
          <a:xfrm>
            <a:off x="4267200" y="1131188"/>
            <a:ext cx="408305" cy="473075"/>
          </a:xfrm>
          <a:custGeom>
            <a:avLst/>
            <a:gdLst/>
            <a:ahLst/>
            <a:cxnLst/>
            <a:rect l="0" t="0" r="408305" b="473075"/>
            <a:pathLst>
              <a:path w="408305" h="473075">
                <a:moveTo>
                  <a:pt x="78428" y="0"/>
                </a:moveTo>
                <a:lnTo>
                  <a:pt x="47068" y="0"/>
                </a:lnTo>
                <a:lnTo>
                  <a:pt x="28770" y="3701"/>
                </a:lnTo>
                <a:lnTo>
                  <a:pt x="13799" y="13798"/>
                </a:lnTo>
                <a:lnTo>
                  <a:pt x="3704" y="28756"/>
                </a:lnTo>
                <a:lnTo>
                  <a:pt x="0" y="47044"/>
                </a:lnTo>
                <a:lnTo>
                  <a:pt x="0" y="423489"/>
                </a:lnTo>
                <a:lnTo>
                  <a:pt x="3704" y="442106"/>
                </a:lnTo>
                <a:lnTo>
                  <a:pt x="13799" y="457787"/>
                </a:lnTo>
                <a:lnTo>
                  <a:pt x="28770" y="468607"/>
                </a:lnTo>
                <a:lnTo>
                  <a:pt x="47068" y="472636"/>
                </a:lnTo>
                <a:lnTo>
                  <a:pt x="360763" y="472636"/>
                </a:lnTo>
                <a:lnTo>
                  <a:pt x="379062" y="468607"/>
                </a:lnTo>
                <a:lnTo>
                  <a:pt x="394014" y="457787"/>
                </a:lnTo>
                <a:lnTo>
                  <a:pt x="404108" y="442106"/>
                </a:lnTo>
                <a:lnTo>
                  <a:pt x="407813" y="423489"/>
                </a:lnTo>
                <a:lnTo>
                  <a:pt x="407813" y="407808"/>
                </a:lnTo>
                <a:lnTo>
                  <a:pt x="105781" y="407808"/>
                </a:lnTo>
                <a:lnTo>
                  <a:pt x="101773" y="406275"/>
                </a:lnTo>
                <a:lnTo>
                  <a:pt x="61207" y="365709"/>
                </a:lnTo>
                <a:lnTo>
                  <a:pt x="61207" y="355791"/>
                </a:lnTo>
                <a:lnTo>
                  <a:pt x="73475" y="343523"/>
                </a:lnTo>
                <a:lnTo>
                  <a:pt x="136215" y="343523"/>
                </a:lnTo>
                <a:lnTo>
                  <a:pt x="167575" y="312163"/>
                </a:lnTo>
                <a:lnTo>
                  <a:pt x="407813" y="312163"/>
                </a:lnTo>
                <a:lnTo>
                  <a:pt x="407813" y="298015"/>
                </a:lnTo>
                <a:lnTo>
                  <a:pt x="105781" y="298015"/>
                </a:lnTo>
                <a:lnTo>
                  <a:pt x="101773" y="296482"/>
                </a:lnTo>
                <a:lnTo>
                  <a:pt x="61207" y="255916"/>
                </a:lnTo>
                <a:lnTo>
                  <a:pt x="61207" y="245999"/>
                </a:lnTo>
                <a:lnTo>
                  <a:pt x="73475" y="233731"/>
                </a:lnTo>
                <a:lnTo>
                  <a:pt x="136196" y="233731"/>
                </a:lnTo>
                <a:lnTo>
                  <a:pt x="167575" y="202352"/>
                </a:lnTo>
                <a:lnTo>
                  <a:pt x="407813" y="202352"/>
                </a:lnTo>
                <a:lnTo>
                  <a:pt x="407813" y="188222"/>
                </a:lnTo>
                <a:lnTo>
                  <a:pt x="105781" y="188222"/>
                </a:lnTo>
                <a:lnTo>
                  <a:pt x="101773" y="186689"/>
                </a:lnTo>
                <a:lnTo>
                  <a:pt x="61207" y="146123"/>
                </a:lnTo>
                <a:lnTo>
                  <a:pt x="61207" y="136206"/>
                </a:lnTo>
                <a:lnTo>
                  <a:pt x="73475" y="123938"/>
                </a:lnTo>
                <a:lnTo>
                  <a:pt x="136196" y="123938"/>
                </a:lnTo>
                <a:lnTo>
                  <a:pt x="167575" y="92559"/>
                </a:lnTo>
                <a:lnTo>
                  <a:pt x="407813" y="92559"/>
                </a:lnTo>
                <a:lnTo>
                  <a:pt x="407813" y="62748"/>
                </a:lnTo>
                <a:lnTo>
                  <a:pt x="125478" y="62748"/>
                </a:lnTo>
                <a:lnTo>
                  <a:pt x="107180" y="59024"/>
                </a:lnTo>
                <a:lnTo>
                  <a:pt x="92227" y="48950"/>
                </a:lnTo>
                <a:lnTo>
                  <a:pt x="82133" y="33991"/>
                </a:lnTo>
                <a:lnTo>
                  <a:pt x="78428" y="15681"/>
                </a:lnTo>
                <a:lnTo>
                  <a:pt x="78428" y="0"/>
                </a:lnTo>
                <a:close/>
              </a:path>
              <a:path w="408305" h="473075">
                <a:moveTo>
                  <a:pt x="407813" y="312163"/>
                </a:moveTo>
                <a:lnTo>
                  <a:pt x="177499" y="312163"/>
                </a:lnTo>
                <a:lnTo>
                  <a:pt x="189767" y="324431"/>
                </a:lnTo>
                <a:lnTo>
                  <a:pt x="189767" y="334350"/>
                </a:lnTo>
                <a:lnTo>
                  <a:pt x="117822" y="406295"/>
                </a:lnTo>
                <a:lnTo>
                  <a:pt x="113796" y="407808"/>
                </a:lnTo>
                <a:lnTo>
                  <a:pt x="407813" y="407808"/>
                </a:lnTo>
                <a:lnTo>
                  <a:pt x="407813" y="376445"/>
                </a:lnTo>
                <a:lnTo>
                  <a:pt x="226609" y="376445"/>
                </a:lnTo>
                <a:lnTo>
                  <a:pt x="219577" y="369413"/>
                </a:lnTo>
                <a:lnTo>
                  <a:pt x="219577" y="352090"/>
                </a:lnTo>
                <a:lnTo>
                  <a:pt x="226609" y="345058"/>
                </a:lnTo>
                <a:lnTo>
                  <a:pt x="407813" y="345058"/>
                </a:lnTo>
                <a:lnTo>
                  <a:pt x="407813" y="312163"/>
                </a:lnTo>
                <a:close/>
              </a:path>
              <a:path w="408305" h="473075">
                <a:moveTo>
                  <a:pt x="407813" y="345060"/>
                </a:moveTo>
                <a:lnTo>
                  <a:pt x="338061" y="345060"/>
                </a:lnTo>
                <a:lnTo>
                  <a:pt x="345074" y="352073"/>
                </a:lnTo>
                <a:lnTo>
                  <a:pt x="345074" y="369414"/>
                </a:lnTo>
                <a:lnTo>
                  <a:pt x="338061" y="376427"/>
                </a:lnTo>
                <a:lnTo>
                  <a:pt x="407813" y="376427"/>
                </a:lnTo>
                <a:lnTo>
                  <a:pt x="407813" y="345060"/>
                </a:lnTo>
                <a:close/>
              </a:path>
              <a:path w="408305" h="473075">
                <a:moveTo>
                  <a:pt x="136215" y="343526"/>
                </a:moveTo>
                <a:lnTo>
                  <a:pt x="83400" y="343526"/>
                </a:lnTo>
                <a:lnTo>
                  <a:pt x="109807" y="369933"/>
                </a:lnTo>
                <a:lnTo>
                  <a:pt x="136215" y="343525"/>
                </a:lnTo>
                <a:close/>
              </a:path>
              <a:path w="408305" h="473075">
                <a:moveTo>
                  <a:pt x="407813" y="202370"/>
                </a:moveTo>
                <a:lnTo>
                  <a:pt x="177499" y="202370"/>
                </a:lnTo>
                <a:lnTo>
                  <a:pt x="189767" y="214638"/>
                </a:lnTo>
                <a:lnTo>
                  <a:pt x="189767" y="224557"/>
                </a:lnTo>
                <a:lnTo>
                  <a:pt x="117822" y="296502"/>
                </a:lnTo>
                <a:lnTo>
                  <a:pt x="113796" y="298015"/>
                </a:lnTo>
                <a:lnTo>
                  <a:pt x="407813" y="298015"/>
                </a:lnTo>
                <a:lnTo>
                  <a:pt x="407813" y="266652"/>
                </a:lnTo>
                <a:lnTo>
                  <a:pt x="226609" y="266652"/>
                </a:lnTo>
                <a:lnTo>
                  <a:pt x="219577" y="259620"/>
                </a:lnTo>
                <a:lnTo>
                  <a:pt x="219577" y="242297"/>
                </a:lnTo>
                <a:lnTo>
                  <a:pt x="226609" y="235265"/>
                </a:lnTo>
                <a:lnTo>
                  <a:pt x="407813" y="235265"/>
                </a:lnTo>
                <a:lnTo>
                  <a:pt x="407813" y="202370"/>
                </a:lnTo>
                <a:close/>
              </a:path>
              <a:path w="408305" h="473075">
                <a:moveTo>
                  <a:pt x="407813" y="235267"/>
                </a:moveTo>
                <a:lnTo>
                  <a:pt x="338061" y="235267"/>
                </a:lnTo>
                <a:lnTo>
                  <a:pt x="345074" y="242280"/>
                </a:lnTo>
                <a:lnTo>
                  <a:pt x="345074" y="259621"/>
                </a:lnTo>
                <a:lnTo>
                  <a:pt x="338061" y="266634"/>
                </a:lnTo>
                <a:lnTo>
                  <a:pt x="407813" y="266634"/>
                </a:lnTo>
                <a:lnTo>
                  <a:pt x="407813" y="235267"/>
                </a:lnTo>
                <a:close/>
              </a:path>
              <a:path w="408305" h="473075">
                <a:moveTo>
                  <a:pt x="136196" y="233734"/>
                </a:moveTo>
                <a:lnTo>
                  <a:pt x="83400" y="233734"/>
                </a:lnTo>
                <a:lnTo>
                  <a:pt x="109807" y="260141"/>
                </a:lnTo>
                <a:lnTo>
                  <a:pt x="136196" y="233752"/>
                </a:lnTo>
                <a:close/>
              </a:path>
              <a:path w="408305" h="473075">
                <a:moveTo>
                  <a:pt x="407813" y="92578"/>
                </a:moveTo>
                <a:lnTo>
                  <a:pt x="177499" y="92578"/>
                </a:lnTo>
                <a:lnTo>
                  <a:pt x="189767" y="104846"/>
                </a:lnTo>
                <a:lnTo>
                  <a:pt x="189767" y="114762"/>
                </a:lnTo>
                <a:lnTo>
                  <a:pt x="117822" y="186707"/>
                </a:lnTo>
                <a:lnTo>
                  <a:pt x="113796" y="188222"/>
                </a:lnTo>
                <a:lnTo>
                  <a:pt x="407813" y="188222"/>
                </a:lnTo>
                <a:lnTo>
                  <a:pt x="407813" y="156837"/>
                </a:lnTo>
                <a:lnTo>
                  <a:pt x="226609" y="156837"/>
                </a:lnTo>
                <a:lnTo>
                  <a:pt x="219577" y="149805"/>
                </a:lnTo>
                <a:lnTo>
                  <a:pt x="219577" y="132504"/>
                </a:lnTo>
                <a:lnTo>
                  <a:pt x="226609" y="125472"/>
                </a:lnTo>
                <a:lnTo>
                  <a:pt x="407813" y="125472"/>
                </a:lnTo>
                <a:lnTo>
                  <a:pt x="407813" y="92578"/>
                </a:lnTo>
                <a:close/>
              </a:path>
              <a:path w="408305" h="473075">
                <a:moveTo>
                  <a:pt x="407813" y="125473"/>
                </a:moveTo>
                <a:lnTo>
                  <a:pt x="338061" y="125473"/>
                </a:lnTo>
                <a:lnTo>
                  <a:pt x="345074" y="132486"/>
                </a:lnTo>
                <a:lnTo>
                  <a:pt x="345074" y="149828"/>
                </a:lnTo>
                <a:lnTo>
                  <a:pt x="338061" y="156841"/>
                </a:lnTo>
                <a:lnTo>
                  <a:pt x="407813" y="156841"/>
                </a:lnTo>
                <a:lnTo>
                  <a:pt x="407813" y="125473"/>
                </a:lnTo>
                <a:close/>
              </a:path>
              <a:path w="408305" h="473075">
                <a:moveTo>
                  <a:pt x="136196" y="123941"/>
                </a:moveTo>
                <a:lnTo>
                  <a:pt x="83400" y="123941"/>
                </a:lnTo>
                <a:lnTo>
                  <a:pt x="109807" y="150348"/>
                </a:lnTo>
                <a:lnTo>
                  <a:pt x="136196" y="123959"/>
                </a:lnTo>
                <a:close/>
              </a:path>
              <a:path w="408305" h="473075">
                <a:moveTo>
                  <a:pt x="360763" y="0"/>
                </a:moveTo>
                <a:lnTo>
                  <a:pt x="329384" y="0"/>
                </a:lnTo>
                <a:lnTo>
                  <a:pt x="329384" y="15681"/>
                </a:lnTo>
                <a:lnTo>
                  <a:pt x="325679" y="33991"/>
                </a:lnTo>
                <a:lnTo>
                  <a:pt x="315585" y="48950"/>
                </a:lnTo>
                <a:lnTo>
                  <a:pt x="300633" y="59024"/>
                </a:lnTo>
                <a:lnTo>
                  <a:pt x="282335" y="62748"/>
                </a:lnTo>
                <a:lnTo>
                  <a:pt x="407813" y="62748"/>
                </a:lnTo>
                <a:lnTo>
                  <a:pt x="407813" y="47044"/>
                </a:lnTo>
                <a:lnTo>
                  <a:pt x="404108" y="28756"/>
                </a:lnTo>
                <a:lnTo>
                  <a:pt x="394014" y="13798"/>
                </a:lnTo>
                <a:lnTo>
                  <a:pt x="379062" y="3701"/>
                </a:lnTo>
                <a:lnTo>
                  <a:pt x="360763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2AFCD9-7AAA-5A7C-DD97-30DDCEFE6D5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E/8xpLmjGRJmsZ68ahuj5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AAAAKwWAAAASwAAGioAABAAAAAmAAAACAAAAP//////////"/>
              </a:ext>
            </a:extLst>
          </p:cNvSpPr>
          <p:nvPr/>
        </p:nvSpPr>
        <p:spPr>
          <a:xfrm>
            <a:off x="0" y="3685540"/>
            <a:ext cx="12192000" cy="3158490"/>
          </a:xfrm>
          <a:prstGeom prst="rect">
            <a:avLst/>
          </a:prstGeom>
          <a:blipFill>
            <a:blip r:embed="rId3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1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C1996-7179-B2B7-7A3E-39713486BC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10" y="1981200"/>
            <a:ext cx="3319270" cy="2743199"/>
          </a:xfrm>
          <a:prstGeom prst="rect">
            <a:avLst/>
          </a:prstGeom>
        </p:spPr>
      </p:pic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5410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Consensus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2484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Consensus </a:t>
            </a:r>
            <a:r>
              <a:rPr lang="en-US" sz="2000" dirty="0" err="1"/>
              <a:t>adalah</a:t>
            </a:r>
            <a:r>
              <a:rPr lang="en-US" sz="2000" dirty="0"/>
              <a:t> “</a:t>
            </a:r>
            <a:r>
              <a:rPr lang="en-US" sz="2000" dirty="0" err="1"/>
              <a:t>aturan</a:t>
            </a:r>
            <a:r>
              <a:rPr lang="en-US" sz="2000" dirty="0"/>
              <a:t> main”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diset</a:t>
            </a:r>
            <a:br>
              <a:rPr lang="en-US" sz="2000" dirty="0"/>
            </a:b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program protocol blockchain</a:t>
            </a:r>
            <a:br>
              <a:rPr lang="en-US" sz="2000" dirty="0"/>
            </a:br>
            <a:r>
              <a:rPr lang="en-US" sz="2000" dirty="0"/>
              <a:t>dan “</a:t>
            </a:r>
            <a:r>
              <a:rPr lang="en-US" sz="2000" dirty="0" err="1"/>
              <a:t>dipatuhi</a:t>
            </a:r>
            <a:r>
              <a:rPr lang="en-US" sz="2000" dirty="0"/>
              <a:t>” oleh </a:t>
            </a:r>
            <a:r>
              <a:rPr lang="en-US" sz="2000" dirty="0" err="1"/>
              <a:t>semua</a:t>
            </a:r>
            <a:r>
              <a:rPr lang="en-US" sz="2000" dirty="0"/>
              <a:t> Node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Consensus </a:t>
            </a: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mekanisme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oleh </a:t>
            </a:r>
            <a:r>
              <a:rPr lang="en-US" sz="2000" dirty="0" err="1"/>
              <a:t>semua</a:t>
            </a:r>
            <a:r>
              <a:rPr lang="en-US" sz="2000" dirty="0"/>
              <a:t> Node </a:t>
            </a:r>
            <a:r>
              <a:rPr lang="en-US" sz="2000" dirty="0" err="1"/>
              <a:t>atas</a:t>
            </a:r>
            <a:r>
              <a:rPr lang="en-US" sz="2000" dirty="0"/>
              <a:t> valid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nya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yang </a:t>
            </a:r>
            <a:r>
              <a:rPr lang="en-US" sz="2000" dirty="0" err="1"/>
              <a:t>masuk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Jika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diputuskan</a:t>
            </a:r>
            <a:r>
              <a:rPr lang="en-US" sz="2000" dirty="0"/>
              <a:t> Valid oleh node-node </a:t>
            </a:r>
            <a:r>
              <a:rPr lang="en-US" sz="2000" dirty="0" err="1"/>
              <a:t>tersebut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dicatatkan</a:t>
            </a:r>
            <a:r>
              <a:rPr lang="en-US" sz="2000" dirty="0"/>
              <a:t> </a:t>
            </a:r>
            <a:r>
              <a:rPr lang="en-US" sz="2000" dirty="0" err="1"/>
              <a:t>kedalam</a:t>
            </a:r>
            <a:r>
              <a:rPr lang="en-US" sz="2000" dirty="0"/>
              <a:t> blockchain.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83D6D8B-3959-5B21-8CBC-3A5406F43BFA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Avs3Dk0CwVDoqy5692f2b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TUAAGoVAAD7NgAAJRcAABAAAAAmAAAACAAAAP//////////"/>
              </a:ext>
            </a:extLst>
          </p:cNvSpPr>
          <p:nvPr/>
        </p:nvSpPr>
        <p:spPr>
          <a:xfrm>
            <a:off x="3810000" y="1102567"/>
            <a:ext cx="204470" cy="281305"/>
          </a:xfrm>
          <a:prstGeom prst="rect">
            <a:avLst/>
          </a:prstGeom>
          <a:blipFill>
            <a:blip r:embed="rId3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F2E8C25-10AF-9440-09E9-221F5135D74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Ix89b6s41RBgBHIiFOkCM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yDQAAJsVAACHNQAAWhYAABAAAAAmAAAACAAAAP//////////"/>
              </a:ext>
            </a:extLst>
          </p:cNvSpPr>
          <p:nvPr/>
        </p:nvSpPr>
        <p:spPr>
          <a:xfrm>
            <a:off x="3656965" y="1133682"/>
            <a:ext cx="121285" cy="121285"/>
          </a:xfrm>
          <a:prstGeom prst="rect">
            <a:avLst/>
          </a:prstGeom>
          <a:blipFill>
            <a:blip r:embed="rId4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3482104-DB01-89C7-A713-2EA8E900829A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0TQAAHQWAAASNgAAixgAABAAAAAmAAAACAAAAP//////////"/>
              </a:ext>
            </a:extLst>
          </p:cNvSpPr>
          <p:nvPr/>
        </p:nvSpPr>
        <p:spPr>
          <a:xfrm>
            <a:off x="3662680" y="1271477"/>
            <a:ext cx="203835" cy="339725"/>
          </a:xfrm>
          <a:custGeom>
            <a:avLst/>
            <a:gdLst/>
            <a:ahLst/>
            <a:cxnLst/>
            <a:rect l="0" t="0" r="203835" b="339725"/>
            <a:pathLst>
              <a:path w="203835" h="339725">
                <a:moveTo>
                  <a:pt x="55054" y="0"/>
                </a:moveTo>
                <a:lnTo>
                  <a:pt x="33623" y="4325"/>
                </a:lnTo>
                <a:lnTo>
                  <a:pt x="16118" y="16121"/>
                </a:lnTo>
                <a:lnTo>
                  <a:pt x="4322" y="33626"/>
                </a:lnTo>
                <a:lnTo>
                  <a:pt x="0" y="55048"/>
                </a:lnTo>
                <a:lnTo>
                  <a:pt x="0" y="184945"/>
                </a:lnTo>
                <a:lnTo>
                  <a:pt x="4152" y="205533"/>
                </a:lnTo>
                <a:lnTo>
                  <a:pt x="15476" y="222331"/>
                </a:lnTo>
                <a:lnTo>
                  <a:pt x="32283" y="233655"/>
                </a:lnTo>
                <a:lnTo>
                  <a:pt x="52854" y="237807"/>
                </a:lnTo>
                <a:lnTo>
                  <a:pt x="115666" y="237807"/>
                </a:lnTo>
                <a:lnTo>
                  <a:pt x="115666" y="332631"/>
                </a:lnTo>
                <a:lnTo>
                  <a:pt x="122348" y="339313"/>
                </a:lnTo>
                <a:lnTo>
                  <a:pt x="196861" y="339313"/>
                </a:lnTo>
                <a:lnTo>
                  <a:pt x="203542" y="332632"/>
                </a:lnTo>
                <a:lnTo>
                  <a:pt x="203542" y="195719"/>
                </a:lnTo>
                <a:lnTo>
                  <a:pt x="200003" y="178198"/>
                </a:lnTo>
                <a:lnTo>
                  <a:pt x="190359" y="163870"/>
                </a:lnTo>
                <a:lnTo>
                  <a:pt x="176043" y="154228"/>
                </a:lnTo>
                <a:lnTo>
                  <a:pt x="158519" y="150690"/>
                </a:lnTo>
                <a:lnTo>
                  <a:pt x="110099" y="150690"/>
                </a:lnTo>
                <a:lnTo>
                  <a:pt x="110099" y="55048"/>
                </a:lnTo>
                <a:lnTo>
                  <a:pt x="105765" y="33626"/>
                </a:lnTo>
                <a:lnTo>
                  <a:pt x="93971" y="16121"/>
                </a:lnTo>
                <a:lnTo>
                  <a:pt x="76475" y="4325"/>
                </a:lnTo>
                <a:lnTo>
                  <a:pt x="55054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056F7D8-A9ED-AF3C-B204-55C30227487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E0BOOgh7ENNvL/8gj61m8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Y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LTcAAJsVAADsNwAAWhYAABAAAAAmAAAACAAAAP//////////"/>
              </a:ext>
            </a:extLst>
          </p:cNvSpPr>
          <p:nvPr/>
        </p:nvSpPr>
        <p:spPr>
          <a:xfrm>
            <a:off x="4046220" y="1133682"/>
            <a:ext cx="121285" cy="121285"/>
          </a:xfrm>
          <a:prstGeom prst="rect">
            <a:avLst/>
          </a:prstGeom>
          <a:blipFill>
            <a:blip r:embed="rId5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47D5DEE-89F4-76FF-7DD6-928D3BE0A3B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ozYAAHQWAADkNwAAixgAABAAAAAmAAAACAAAAP//////////"/>
              </a:ext>
            </a:extLst>
          </p:cNvSpPr>
          <p:nvPr/>
        </p:nvSpPr>
        <p:spPr>
          <a:xfrm>
            <a:off x="3958590" y="1271477"/>
            <a:ext cx="203835" cy="339725"/>
          </a:xfrm>
          <a:custGeom>
            <a:avLst/>
            <a:gdLst/>
            <a:ahLst/>
            <a:cxnLst/>
            <a:rect l="0" t="0" r="203835" b="339725"/>
            <a:pathLst>
              <a:path w="203835" h="339725">
                <a:moveTo>
                  <a:pt x="148497" y="0"/>
                </a:moveTo>
                <a:lnTo>
                  <a:pt x="127066" y="4325"/>
                </a:lnTo>
                <a:lnTo>
                  <a:pt x="109570" y="16121"/>
                </a:lnTo>
                <a:lnTo>
                  <a:pt x="97774" y="33626"/>
                </a:lnTo>
                <a:lnTo>
                  <a:pt x="93443" y="55048"/>
                </a:lnTo>
                <a:lnTo>
                  <a:pt x="93443" y="150690"/>
                </a:lnTo>
                <a:lnTo>
                  <a:pt x="45032" y="150690"/>
                </a:lnTo>
                <a:lnTo>
                  <a:pt x="27508" y="154228"/>
                </a:lnTo>
                <a:lnTo>
                  <a:pt x="13192" y="163870"/>
                </a:lnTo>
                <a:lnTo>
                  <a:pt x="3538" y="178182"/>
                </a:lnTo>
                <a:lnTo>
                  <a:pt x="0" y="195719"/>
                </a:lnTo>
                <a:lnTo>
                  <a:pt x="0" y="332631"/>
                </a:lnTo>
                <a:lnTo>
                  <a:pt x="6690" y="339321"/>
                </a:lnTo>
                <a:lnTo>
                  <a:pt x="81194" y="339321"/>
                </a:lnTo>
                <a:lnTo>
                  <a:pt x="87884" y="332631"/>
                </a:lnTo>
                <a:lnTo>
                  <a:pt x="87884" y="237823"/>
                </a:lnTo>
                <a:lnTo>
                  <a:pt x="150696" y="237823"/>
                </a:lnTo>
                <a:lnTo>
                  <a:pt x="171278" y="233671"/>
                </a:lnTo>
                <a:lnTo>
                  <a:pt x="188075" y="222331"/>
                </a:lnTo>
                <a:lnTo>
                  <a:pt x="199399" y="205533"/>
                </a:lnTo>
                <a:lnTo>
                  <a:pt x="203551" y="184945"/>
                </a:lnTo>
                <a:lnTo>
                  <a:pt x="203551" y="55048"/>
                </a:lnTo>
                <a:lnTo>
                  <a:pt x="199229" y="33626"/>
                </a:lnTo>
                <a:lnTo>
                  <a:pt x="187433" y="16121"/>
                </a:lnTo>
                <a:lnTo>
                  <a:pt x="169937" y="4325"/>
                </a:lnTo>
                <a:lnTo>
                  <a:pt x="148497" y="0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94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5410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Consensus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41436" y="2209800"/>
            <a:ext cx="62484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perkembangan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 </a:t>
            </a:r>
            <a:r>
              <a:rPr lang="en-US" sz="2000" dirty="0" err="1"/>
              <a:t>diciptakan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 Consensus dan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faktor</a:t>
            </a:r>
            <a:r>
              <a:rPr lang="en-US" sz="2000" dirty="0"/>
              <a:t> yang sangat 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Protocol Blockchain mana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pilih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Model Consensus yang paling popular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:</a:t>
            </a:r>
          </a:p>
          <a:p>
            <a:pPr marL="288925" marR="5080" indent="-276225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Proof of Work (</a:t>
            </a:r>
            <a:r>
              <a:rPr lang="en-US" sz="2000" dirty="0" err="1"/>
              <a:t>digunakan</a:t>
            </a:r>
            <a:r>
              <a:rPr lang="en-US" sz="2000" dirty="0"/>
              <a:t> oleh protocol Bitcoin).</a:t>
            </a:r>
          </a:p>
          <a:p>
            <a:pPr marL="288925" marR="5080" indent="-276225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Proof of Stake (</a:t>
            </a:r>
            <a:r>
              <a:rPr lang="en-US" sz="2000" dirty="0" err="1"/>
              <a:t>digunakan</a:t>
            </a:r>
            <a:r>
              <a:rPr lang="en-US" sz="2000" dirty="0"/>
              <a:t> oleh protocol Ethereum).</a:t>
            </a:r>
          </a:p>
          <a:p>
            <a:pPr marL="288925" marR="5080" indent="-276225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Proof of Authorization (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private/consortium </a:t>
            </a:r>
            <a:r>
              <a:rPr lang="en-US" sz="2000" dirty="0" err="1"/>
              <a:t>seperti</a:t>
            </a:r>
            <a:r>
              <a:rPr lang="en-US" sz="2000" dirty="0"/>
              <a:t> Hyperledger, Quorum).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D7E35-9C4E-4C5A-0DCB-43E1BEB6E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889930"/>
            <a:ext cx="1143340" cy="1143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D40AA-E1F3-BC43-AD60-DCF7F1A4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810000"/>
            <a:ext cx="772385" cy="772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FA400C-500A-67FB-EE8B-D29D8C14B3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110" y="3838887"/>
            <a:ext cx="772385" cy="772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130A71-6A6A-9A44-1187-8ACE50A6AC7A}"/>
              </a:ext>
            </a:extLst>
          </p:cNvPr>
          <p:cNvSpPr txBox="1"/>
          <p:nvPr/>
        </p:nvSpPr>
        <p:spPr>
          <a:xfrm>
            <a:off x="9326628" y="2938885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0BFD2-E355-6BFB-8352-CD6D76134167}"/>
              </a:ext>
            </a:extLst>
          </p:cNvPr>
          <p:cNvSpPr txBox="1"/>
          <p:nvPr/>
        </p:nvSpPr>
        <p:spPr>
          <a:xfrm>
            <a:off x="8300101" y="4619048"/>
            <a:ext cx="5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43CA9-34A2-CE8E-E273-B617C7B5786A}"/>
              </a:ext>
            </a:extLst>
          </p:cNvPr>
          <p:cNvSpPr txBox="1"/>
          <p:nvPr/>
        </p:nvSpPr>
        <p:spPr>
          <a:xfrm>
            <a:off x="10346811" y="4635688"/>
            <a:ext cx="55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4016416-202A-9175-9E7F-8C8DDAC50A32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6002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Jenis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2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85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Consensus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109815" y="2209800"/>
            <a:ext cx="7086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Proof of Work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node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berlomba-lomba</a:t>
            </a:r>
            <a:r>
              <a:rPr lang="en-US" sz="2000" dirty="0"/>
              <a:t> </a:t>
            </a:r>
            <a:r>
              <a:rPr lang="en-US" sz="2000" dirty="0" err="1"/>
              <a:t>menyelesaikan</a:t>
            </a:r>
            <a:r>
              <a:rPr lang="en-US" sz="2000" dirty="0"/>
              <a:t> </a:t>
            </a:r>
            <a:r>
              <a:rPr lang="en-US" sz="2000" dirty="0" err="1"/>
              <a:t>kalkulasi</a:t>
            </a:r>
            <a:r>
              <a:rPr lang="en-US" sz="2000" dirty="0"/>
              <a:t> </a:t>
            </a:r>
            <a:r>
              <a:rPr lang="en-US" sz="2000" dirty="0" err="1"/>
              <a:t>matematis</a:t>
            </a:r>
            <a:r>
              <a:rPr lang="en-US" sz="2000" dirty="0"/>
              <a:t> </a:t>
            </a:r>
            <a:r>
              <a:rPr lang="en-US" sz="2000" dirty="0" err="1"/>
              <a:t>secepat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. Node yang paling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menyelesaikannya</a:t>
            </a:r>
            <a:r>
              <a:rPr lang="en-US" sz="2000" dirty="0"/>
              <a:t> </a:t>
            </a:r>
            <a:r>
              <a:rPr lang="en-US" sz="2000" dirty="0" err="1"/>
              <a:t>berhak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dan </a:t>
            </a:r>
            <a:r>
              <a:rPr lang="en-US" sz="2000" dirty="0" err="1"/>
              <a:t>mencatatkan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dan </a:t>
            </a:r>
            <a:r>
              <a:rPr lang="en-US" sz="2000" dirty="0" err="1"/>
              <a:t>mendapat</a:t>
            </a:r>
            <a:r>
              <a:rPr lang="en-US" sz="2000" dirty="0"/>
              <a:t> </a:t>
            </a:r>
            <a:r>
              <a:rPr lang="en-US" sz="2000" dirty="0" err="1"/>
              <a:t>imbalan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coin.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proses “mining” </a:t>
            </a:r>
            <a:r>
              <a:rPr lang="en-US" sz="2000" dirty="0" err="1"/>
              <a:t>dimana</a:t>
            </a:r>
            <a:r>
              <a:rPr lang="en-US" sz="2000" dirty="0"/>
              <a:t> Node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kartu</a:t>
            </a:r>
            <a:r>
              <a:rPr lang="en-US" sz="2000" dirty="0"/>
              <a:t> </a:t>
            </a:r>
            <a:r>
              <a:rPr lang="en-US" sz="2000" dirty="0" err="1"/>
              <a:t>grafis</a:t>
            </a:r>
            <a:r>
              <a:rPr lang="en-US" sz="2000" dirty="0"/>
              <a:t>, </a:t>
            </a:r>
            <a:r>
              <a:rPr lang="en-US" sz="2000" dirty="0" err="1"/>
              <a:t>memori</a:t>
            </a:r>
            <a:r>
              <a:rPr lang="en-US" sz="2000" dirty="0"/>
              <a:t> dan </a:t>
            </a:r>
            <a:r>
              <a:rPr lang="en-US" sz="2000" dirty="0" err="1"/>
              <a:t>prosesornya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coin.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ramah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proses mining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konsumsi</a:t>
            </a:r>
            <a:r>
              <a:rPr lang="en-US" sz="2000" dirty="0"/>
              <a:t> </a:t>
            </a:r>
            <a:r>
              <a:rPr lang="en-US" sz="2000" dirty="0" err="1"/>
              <a:t>listrik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 protocol yang </a:t>
            </a:r>
            <a:r>
              <a:rPr lang="en-US" sz="2000" dirty="0" err="1"/>
              <a:t>menggunakannya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Bitcoin dan Ethereum </a:t>
            </a:r>
            <a:r>
              <a:rPr lang="en-US" sz="2000" dirty="0" err="1"/>
              <a:t>versi</a:t>
            </a:r>
            <a:r>
              <a:rPr lang="en-US" sz="2000" dirty="0"/>
              <a:t> 1.0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D7E35-9C4E-4C5A-0DCB-43E1BEB6E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81200"/>
            <a:ext cx="1843870" cy="184387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14D01F6-968A-9ACB-C916-6E478CF7D9E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89495" y="156464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PoW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3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17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Consensus</a:t>
            </a:r>
            <a:endParaRPr dirty="0"/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71716" y="2209800"/>
            <a:ext cx="7086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Proof of Stake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node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deposit coin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(stake). Node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staking coin yang paling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berhak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dan </a:t>
            </a:r>
            <a:r>
              <a:rPr lang="en-US" sz="2000" dirty="0" err="1"/>
              <a:t>mencatatkan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dan </a:t>
            </a:r>
            <a:r>
              <a:rPr lang="en-US" sz="2000" dirty="0" err="1"/>
              <a:t>mendapat</a:t>
            </a:r>
            <a:r>
              <a:rPr lang="en-US" sz="2000" dirty="0"/>
              <a:t> </a:t>
            </a:r>
            <a:r>
              <a:rPr lang="en-US" sz="2000" dirty="0" err="1"/>
              <a:t>imbalan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coin.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ramah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konsumsi</a:t>
            </a:r>
            <a:r>
              <a:rPr lang="en-US" sz="2000" dirty="0"/>
              <a:t> </a:t>
            </a:r>
            <a:r>
              <a:rPr lang="en-US" sz="2000" dirty="0" err="1"/>
              <a:t>listrik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Node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berlomba</a:t>
            </a:r>
            <a:r>
              <a:rPr lang="en-US" sz="2000" dirty="0"/>
              <a:t> </a:t>
            </a:r>
            <a:r>
              <a:rPr lang="en-US" sz="2000" dirty="0" err="1"/>
              <a:t>menyediakan</a:t>
            </a:r>
            <a:r>
              <a:rPr lang="en-US" sz="2000" dirty="0"/>
              <a:t> stake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 protocol yang </a:t>
            </a:r>
            <a:r>
              <a:rPr lang="en-US" sz="2000" dirty="0" err="1"/>
              <a:t>menggunakannya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Ethereum </a:t>
            </a:r>
            <a:r>
              <a:rPr lang="en-US" sz="2000" dirty="0" err="1"/>
              <a:t>versi</a:t>
            </a:r>
            <a:r>
              <a:rPr lang="en-US" sz="2000" dirty="0"/>
              <a:t> 2.0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E9EC1-DE3B-68B5-16FA-E3D438268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06" y="2066106"/>
            <a:ext cx="1674058" cy="167405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FB0BB48C-E3A6-76DD-FCD6-648799FEF27A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524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PoS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7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85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Consensus</a:t>
            </a:r>
            <a:endParaRPr dirty="0"/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103671" y="2209800"/>
            <a:ext cx="7086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Proof of Authorization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node yang </a:t>
            </a:r>
            <a:r>
              <a:rPr lang="en-US" sz="2000" dirty="0" err="1"/>
              <a:t>mendapat</a:t>
            </a:r>
            <a:r>
              <a:rPr lang="en-US" sz="2000" dirty="0"/>
              <a:t> </a:t>
            </a:r>
            <a:r>
              <a:rPr lang="en-US" sz="2000" dirty="0" err="1"/>
              <a:t>otorisasi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admin </a:t>
            </a:r>
            <a:r>
              <a:rPr lang="en-US" sz="2000" dirty="0" err="1"/>
              <a:t>saja</a:t>
            </a:r>
            <a:r>
              <a:rPr lang="en-US" sz="2000" dirty="0"/>
              <a:t> yang </a:t>
            </a:r>
            <a:r>
              <a:rPr lang="en-US" sz="2000" dirty="0" err="1"/>
              <a:t>berhak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dan </a:t>
            </a:r>
            <a:r>
              <a:rPr lang="en-US" sz="2000" dirty="0" err="1"/>
              <a:t>mencatatkan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dan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imbalan</a:t>
            </a:r>
            <a:r>
              <a:rPr lang="en-US" sz="2000" dirty="0"/>
              <a:t> </a:t>
            </a:r>
            <a:r>
              <a:rPr lang="en-US" sz="2000" dirty="0" err="1"/>
              <a:t>apapun</a:t>
            </a:r>
            <a:r>
              <a:rPr lang="en-US" sz="2000" dirty="0"/>
              <a:t>, </a:t>
            </a:r>
            <a:r>
              <a:rPr lang="en-US" sz="2000" dirty="0" err="1"/>
              <a:t>sementara</a:t>
            </a:r>
            <a:r>
              <a:rPr lang="en-US" sz="2000" dirty="0"/>
              <a:t> node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membaca</a:t>
            </a:r>
            <a:r>
              <a:rPr lang="en-US" sz="2000" dirty="0"/>
              <a:t> </a:t>
            </a: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transaksinya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Consensus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ramah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juga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eksekusinya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persaingan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node,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sifatnya</a:t>
            </a:r>
            <a:r>
              <a:rPr lang="en-US" sz="2000" dirty="0"/>
              <a:t> </a:t>
            </a:r>
            <a:r>
              <a:rPr lang="en-US" sz="2000" dirty="0" err="1"/>
              <a:t>tersentralisasi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diatur</a:t>
            </a:r>
            <a:r>
              <a:rPr lang="en-US" sz="2000" dirty="0"/>
              <a:t> oleh admin.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 protocol yang </a:t>
            </a:r>
            <a:r>
              <a:rPr lang="en-US" sz="2000" dirty="0" err="1"/>
              <a:t>menggunakannya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Hyperledger dan Quorum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095D-55FB-363E-C844-8FD71B15B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066106"/>
            <a:ext cx="1674058" cy="167405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84A4A7D-5A5C-FEFD-0B23-B8B61D4486F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103671" y="1530248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PoA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6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3962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Definisi Blockchain</a:t>
            </a: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5791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Marilah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kupas</a:t>
            </a:r>
            <a:r>
              <a:rPr lang="en-US" sz="2000" dirty="0"/>
              <a:t> </a:t>
            </a:r>
            <a:r>
              <a:rPr lang="en-US" sz="2000" dirty="0" err="1"/>
              <a:t>lagi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persatu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pada </a:t>
            </a:r>
            <a:r>
              <a:rPr lang="en-US" sz="2000" dirty="0" err="1"/>
              <a:t>definisi</a:t>
            </a:r>
            <a:r>
              <a:rPr lang="en-US" sz="2000" dirty="0"/>
              <a:t> Blockchain </a:t>
            </a:r>
            <a:r>
              <a:rPr lang="en-US" sz="2000" dirty="0" err="1"/>
              <a:t>tersebut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: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sz="2000" b="1" dirty="0" err="1"/>
              <a:t>Jaringan</a:t>
            </a:r>
            <a:endParaRPr sz="2000" dirty="0"/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Transaksi</a:t>
            </a:r>
            <a:endParaRPr lang="en-US" sz="2000" b="1" dirty="0"/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Chain encryption</a:t>
            </a:r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Consensus</a:t>
            </a:r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Distributed Ledger</a:t>
            </a:r>
          </a:p>
          <a:p>
            <a:pPr marL="344488" marR="5080" indent="-331788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Untuk</a:t>
            </a:r>
            <a:r>
              <a:rPr lang="en-US" sz="2000" dirty="0"/>
              <a:t> Consensus dan Distributed Ledger </a:t>
            </a:r>
            <a:r>
              <a:rPr lang="en-US" sz="2000" dirty="0" err="1"/>
              <a:t>akan</a:t>
            </a:r>
            <a:r>
              <a:rPr lang="en-US" sz="2000" dirty="0"/>
              <a:t> di </a:t>
            </a:r>
            <a:r>
              <a:rPr lang="en-US" sz="2000" dirty="0" err="1"/>
              <a:t>bahas</a:t>
            </a:r>
            <a:r>
              <a:rPr lang="en-US" sz="2000" dirty="0"/>
              <a:t> pada </a:t>
            </a:r>
            <a:r>
              <a:rPr lang="en-US" sz="2000" dirty="0" err="1"/>
              <a:t>sesi</a:t>
            </a:r>
            <a:r>
              <a:rPr lang="en-US" sz="2000" dirty="0"/>
              <a:t> </a:t>
            </a:r>
            <a:r>
              <a:rPr lang="en-US" sz="2000" dirty="0" err="1"/>
              <a:t>Elemen</a:t>
            </a:r>
            <a:r>
              <a:rPr lang="en-US" sz="2000" dirty="0"/>
              <a:t> Blockchain</a:t>
            </a:r>
            <a:endParaRPr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17883-B821-23DF-DBC0-14A9AF514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200"/>
            <a:ext cx="4576576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80B0982E-3372-E726-BA10-0E5526AFBD7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85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Consensus</a:t>
            </a:r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C6F990A-09DB-0A52-ACF7-65FE2F89A6A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103671" y="1530248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Tabel Perbandingan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6B43E1-9AE8-AB46-E8D1-9ADE0DAC2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56311"/>
              </p:ext>
            </p:extLst>
          </p:nvPr>
        </p:nvGraphicFramePr>
        <p:xfrm>
          <a:off x="1244600" y="2501900"/>
          <a:ext cx="9702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353296074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1215531758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40202697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134158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Proof of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Proof of Stake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Proof of Authority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4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Validator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Network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30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Validator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4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Skalabilitas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Rendah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2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Kecepatan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Rendah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Eco-friendly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8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793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8991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Distributed Ledger</a:t>
            </a: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4008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Blockchain </a:t>
            </a:r>
            <a:r>
              <a:rPr lang="en-US" sz="1600" dirty="0" err="1"/>
              <a:t>menggunakan</a:t>
            </a:r>
            <a:r>
              <a:rPr lang="en-US" sz="1600" dirty="0"/>
              <a:t> model </a:t>
            </a:r>
            <a:r>
              <a:rPr lang="en-US" sz="1600" dirty="0" err="1"/>
              <a:t>pencatatan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saksi</a:t>
            </a:r>
            <a:r>
              <a:rPr lang="en-US" sz="1600" dirty="0"/>
              <a:t> yang </a:t>
            </a:r>
            <a:r>
              <a:rPr lang="en-US" sz="1600" dirty="0" err="1"/>
              <a:t>disebut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b="1" dirty="0"/>
              <a:t>Distributed Ledger</a:t>
            </a:r>
            <a:r>
              <a:rPr lang="en-US" sz="1600" dirty="0"/>
              <a:t>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histori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disebarkan</a:t>
            </a:r>
            <a:r>
              <a:rPr lang="en-US" sz="1600" dirty="0"/>
              <a:t> </a:t>
            </a:r>
            <a:r>
              <a:rPr lang="en-US" sz="1600" dirty="0" err="1"/>
              <a:t>kesemua</a:t>
            </a:r>
            <a:r>
              <a:rPr lang="en-US" sz="1600" dirty="0"/>
              <a:t> Node yang </a:t>
            </a:r>
            <a:r>
              <a:rPr lang="en-US" sz="1600" dirty="0" err="1"/>
              <a:t>tergabung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jaringannya</a:t>
            </a:r>
            <a:r>
              <a:rPr lang="en-US" sz="1600" dirty="0"/>
              <a:t>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mengamankan</a:t>
            </a:r>
            <a:r>
              <a:rPr lang="en-US" sz="1600" dirty="0"/>
              <a:t> data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manipulasi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perlindungan</a:t>
            </a:r>
            <a:r>
              <a:rPr lang="en-US" sz="1600" dirty="0"/>
              <a:t> Asymptotic Security </a:t>
            </a:r>
            <a:r>
              <a:rPr lang="en-US" sz="1600" dirty="0" err="1"/>
              <a:t>dimana</a:t>
            </a:r>
            <a:r>
              <a:rPr lang="en-US" sz="1600" dirty="0"/>
              <a:t> hacker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memerlukan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meretas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sebanding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didapatkan</a:t>
            </a:r>
            <a:r>
              <a:rPr lang="en-US" sz="16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Semua</a:t>
            </a:r>
            <a:r>
              <a:rPr lang="en-US" sz="1600" dirty="0"/>
              <a:t> Node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data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semuanya</a:t>
            </a:r>
            <a:r>
              <a:rPr lang="en-US" sz="1600" dirty="0"/>
              <a:t>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sinkronisasi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lain.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validitas</a:t>
            </a:r>
            <a:r>
              <a:rPr lang="en-US" sz="1600" dirty="0"/>
              <a:t> data </a:t>
            </a:r>
            <a:r>
              <a:rPr lang="en-US" sz="1600" dirty="0" err="1"/>
              <a:t>sekaligus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transparansi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orang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yang </a:t>
            </a:r>
            <a:r>
              <a:rPr lang="en-US" sz="1600" dirty="0" err="1"/>
              <a:t>terjadi</a:t>
            </a:r>
            <a:r>
              <a:rPr lang="en-US" sz="16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lebih</a:t>
            </a:r>
            <a:r>
              <a:rPr lang="en-US" sz="1600" b="1" dirty="0"/>
              <a:t> </a:t>
            </a:r>
            <a:r>
              <a:rPr lang="en-US" sz="1600" b="1" dirty="0" err="1"/>
              <a:t>jelasnya</a:t>
            </a:r>
            <a:r>
              <a:rPr lang="en-US" sz="1600" b="1" dirty="0"/>
              <a:t> </a:t>
            </a:r>
            <a:r>
              <a:rPr lang="en-US" sz="1600" b="1" dirty="0" err="1"/>
              <a:t>mari</a:t>
            </a:r>
            <a:r>
              <a:rPr lang="en-US" sz="1600" b="1" dirty="0"/>
              <a:t> </a:t>
            </a:r>
            <a:r>
              <a:rPr lang="en-US" sz="1600" b="1" dirty="0" err="1"/>
              <a:t>kita</a:t>
            </a:r>
            <a:r>
              <a:rPr lang="en-US" sz="1600" b="1" dirty="0"/>
              <a:t> </a:t>
            </a:r>
            <a:r>
              <a:rPr lang="en-US" sz="1600" b="1" dirty="0" err="1"/>
              <a:t>bandingkan</a:t>
            </a:r>
            <a:r>
              <a:rPr lang="en-US" sz="1600" b="1" dirty="0"/>
              <a:t>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transaksi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tiga</a:t>
            </a:r>
            <a:r>
              <a:rPr lang="en-US" sz="1600" b="1" dirty="0"/>
              <a:t> </a:t>
            </a:r>
            <a:r>
              <a:rPr lang="en-US" sz="1600" b="1" dirty="0" err="1"/>
              <a:t>skenario</a:t>
            </a:r>
            <a:r>
              <a:rPr lang="en-US" sz="1600" b="1" dirty="0"/>
              <a:t> </a:t>
            </a:r>
            <a:r>
              <a:rPr lang="en-US" sz="1600" b="1" dirty="0" err="1"/>
              <a:t>berikut</a:t>
            </a:r>
            <a:r>
              <a:rPr lang="en-US" sz="1600" b="1" dirty="0"/>
              <a:t> </a:t>
            </a:r>
            <a:r>
              <a:rPr lang="en-US" sz="1600" b="1" dirty="0" err="1"/>
              <a:t>ini</a:t>
            </a:r>
            <a:r>
              <a:rPr lang="en-US" sz="1600" b="1" dirty="0"/>
              <a:t>, </a:t>
            </a:r>
            <a:r>
              <a:rPr lang="en-US" sz="1600" b="1" dirty="0" err="1"/>
              <a:t>dimana</a:t>
            </a:r>
            <a:r>
              <a:rPr lang="en-US" sz="1600" b="1" dirty="0"/>
              <a:t> Distributed Ledger </a:t>
            </a:r>
            <a:r>
              <a:rPr lang="en-US" sz="1600" b="1" dirty="0" err="1"/>
              <a:t>menggunakan</a:t>
            </a:r>
            <a:r>
              <a:rPr lang="en-US" sz="1600" b="1" dirty="0"/>
              <a:t> </a:t>
            </a:r>
            <a:r>
              <a:rPr lang="en-US" sz="1600" b="1" dirty="0" err="1"/>
              <a:t>konsep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skenario</a:t>
            </a:r>
            <a:r>
              <a:rPr lang="en-US" sz="1600" b="1" dirty="0"/>
              <a:t> yang ke-3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1600" dirty="0"/>
            </a:b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1600" dirty="0"/>
            </a:br>
            <a:r>
              <a:rPr lang="en-US" sz="16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CEF4F-4695-10A2-E76A-59AC62F1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81200"/>
            <a:ext cx="4003670" cy="321049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01784F2E-DF5D-E88A-386F-72C2A4EEC4A3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NU9w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U9wAP///wEAAAAAAAAAAAAAAAAAAAAAAAAAAAAAAAAAAAAAAAAAAAAAAAB/f38A7uzhA8zMzADAwP8Af39/AAAAAAAAAAAAAAAAAAAAAAAAAAAAIQAAABgAAAAUAAAAyRQAAFQQAAB/FwAAjRMAABAAAAAmAAAACAAAAP//////////"/>
              </a:ext>
            </a:extLst>
          </p:cNvSpPr>
          <p:nvPr/>
        </p:nvSpPr>
        <p:spPr>
          <a:xfrm>
            <a:off x="5121910" y="1068549"/>
            <a:ext cx="440690" cy="523875"/>
          </a:xfrm>
          <a:custGeom>
            <a:avLst/>
            <a:gdLst/>
            <a:ahLst/>
            <a:cxnLst/>
            <a:rect l="0" t="0" r="440690" b="523875"/>
            <a:pathLst>
              <a:path w="440690" h="523875">
                <a:moveTo>
                  <a:pt x="434080" y="0"/>
                </a:moveTo>
                <a:lnTo>
                  <a:pt x="66593" y="0"/>
                </a:lnTo>
                <a:lnTo>
                  <a:pt x="40703" y="5238"/>
                </a:lnTo>
                <a:lnTo>
                  <a:pt x="19545" y="19524"/>
                </a:lnTo>
                <a:lnTo>
                  <a:pt x="5264" y="40697"/>
                </a:lnTo>
                <a:lnTo>
                  <a:pt x="20" y="66575"/>
                </a:lnTo>
                <a:lnTo>
                  <a:pt x="163" y="68006"/>
                </a:lnTo>
                <a:lnTo>
                  <a:pt x="163" y="194367"/>
                </a:lnTo>
                <a:lnTo>
                  <a:pt x="163" y="456789"/>
                </a:lnTo>
                <a:lnTo>
                  <a:pt x="18158" y="502386"/>
                </a:lnTo>
                <a:lnTo>
                  <a:pt x="62390" y="523147"/>
                </a:lnTo>
                <a:lnTo>
                  <a:pt x="63757" y="523365"/>
                </a:lnTo>
                <a:lnTo>
                  <a:pt x="434080" y="523365"/>
                </a:lnTo>
                <a:lnTo>
                  <a:pt x="440262" y="517183"/>
                </a:lnTo>
                <a:lnTo>
                  <a:pt x="440262" y="495765"/>
                </a:lnTo>
                <a:lnTo>
                  <a:pt x="66593" y="495765"/>
                </a:lnTo>
                <a:lnTo>
                  <a:pt x="51781" y="492854"/>
                </a:lnTo>
                <a:lnTo>
                  <a:pt x="39580" y="484851"/>
                </a:lnTo>
                <a:lnTo>
                  <a:pt x="31154" y="472991"/>
                </a:lnTo>
                <a:lnTo>
                  <a:pt x="27666" y="458390"/>
                </a:lnTo>
                <a:lnTo>
                  <a:pt x="27727" y="454388"/>
                </a:lnTo>
                <a:lnTo>
                  <a:pt x="31379" y="440127"/>
                </a:lnTo>
                <a:lnTo>
                  <a:pt x="39825" y="428486"/>
                </a:lnTo>
                <a:lnTo>
                  <a:pt x="51944" y="420652"/>
                </a:lnTo>
                <a:lnTo>
                  <a:pt x="66593" y="417790"/>
                </a:lnTo>
                <a:lnTo>
                  <a:pt x="424164" y="417790"/>
                </a:lnTo>
                <a:lnTo>
                  <a:pt x="425225" y="417644"/>
                </a:lnTo>
                <a:lnTo>
                  <a:pt x="426245" y="417402"/>
                </a:lnTo>
                <a:lnTo>
                  <a:pt x="434080" y="417402"/>
                </a:lnTo>
                <a:lnTo>
                  <a:pt x="440262" y="411220"/>
                </a:lnTo>
                <a:lnTo>
                  <a:pt x="440262" y="360527"/>
                </a:lnTo>
                <a:lnTo>
                  <a:pt x="82160" y="360527"/>
                </a:lnTo>
                <a:lnTo>
                  <a:pt x="75978" y="354345"/>
                </a:lnTo>
                <a:lnTo>
                  <a:pt x="75978" y="58960"/>
                </a:lnTo>
                <a:lnTo>
                  <a:pt x="82160" y="52778"/>
                </a:lnTo>
                <a:lnTo>
                  <a:pt x="440262" y="52778"/>
                </a:lnTo>
                <a:lnTo>
                  <a:pt x="440262" y="6184"/>
                </a:lnTo>
                <a:lnTo>
                  <a:pt x="434080" y="2"/>
                </a:lnTo>
                <a:close/>
              </a:path>
              <a:path w="440690" h="523875">
                <a:moveTo>
                  <a:pt x="434080" y="443862"/>
                </a:moveTo>
                <a:lnTo>
                  <a:pt x="418860" y="443862"/>
                </a:lnTo>
                <a:lnTo>
                  <a:pt x="412678" y="450044"/>
                </a:lnTo>
                <a:lnTo>
                  <a:pt x="412678" y="495765"/>
                </a:lnTo>
                <a:lnTo>
                  <a:pt x="440262" y="495765"/>
                </a:lnTo>
                <a:lnTo>
                  <a:pt x="440262" y="450047"/>
                </a:lnTo>
                <a:lnTo>
                  <a:pt x="434080" y="443865"/>
                </a:lnTo>
                <a:close/>
              </a:path>
              <a:path w="440690" h="523875">
                <a:moveTo>
                  <a:pt x="434080" y="417402"/>
                </a:moveTo>
                <a:lnTo>
                  <a:pt x="426245" y="417402"/>
                </a:lnTo>
                <a:lnTo>
                  <a:pt x="426388" y="417402"/>
                </a:lnTo>
                <a:lnTo>
                  <a:pt x="434080" y="417402"/>
                </a:lnTo>
                <a:close/>
              </a:path>
              <a:path w="440690" h="523875">
                <a:moveTo>
                  <a:pt x="440262" y="52775"/>
                </a:moveTo>
                <a:lnTo>
                  <a:pt x="97401" y="52775"/>
                </a:lnTo>
                <a:lnTo>
                  <a:pt x="103562" y="58936"/>
                </a:lnTo>
                <a:lnTo>
                  <a:pt x="103562" y="354343"/>
                </a:lnTo>
                <a:lnTo>
                  <a:pt x="97401" y="360504"/>
                </a:lnTo>
                <a:lnTo>
                  <a:pt x="440262" y="360504"/>
                </a:lnTo>
                <a:lnTo>
                  <a:pt x="440262" y="52775"/>
                </a:lnTo>
                <a:close/>
              </a:path>
            </a:pathLst>
          </a:custGeom>
          <a:solidFill>
            <a:srgbClr val="354F70"/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95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Distributed Ledger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76632" y="2209800"/>
            <a:ext cx="6477000" cy="4191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yang </a:t>
            </a:r>
            <a:r>
              <a:rPr lang="en-US" sz="2000" dirty="0" err="1"/>
              <a:t>terdistribusi</a:t>
            </a:r>
            <a:r>
              <a:rPr lang="en-US" sz="2000" dirty="0"/>
              <a:t>,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real-time dan </a:t>
            </a:r>
            <a:r>
              <a:rPr lang="en-US" sz="2000" dirty="0" err="1"/>
              <a:t>otomatis</a:t>
            </a:r>
            <a:r>
              <a:rPr lang="en-US" sz="2000" dirty="0"/>
              <a:t> oleh Blockchain, dan </a:t>
            </a:r>
            <a:r>
              <a:rPr lang="en-US" sz="2000" dirty="0" err="1"/>
              <a:t>keamanannya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diilustrasikan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analogi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 :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1600" b="1" dirty="0" err="1"/>
              <a:t>Transaksi</a:t>
            </a:r>
            <a:r>
              <a:rPr lang="en-US" sz="1600" b="1" dirty="0"/>
              <a:t> </a:t>
            </a:r>
            <a:r>
              <a:rPr lang="en-US" sz="1600" b="1" dirty="0" err="1"/>
              <a:t>tanpa</a:t>
            </a:r>
            <a:r>
              <a:rPr lang="en-US" sz="1600" b="1" dirty="0"/>
              <a:t> </a:t>
            </a:r>
            <a:r>
              <a:rPr lang="en-US" sz="1600" b="1" dirty="0" err="1"/>
              <a:t>saksi</a:t>
            </a:r>
            <a:r>
              <a:rPr lang="en-US" sz="1600" b="1" dirty="0"/>
              <a:t> :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 </a:t>
            </a:r>
            <a:r>
              <a:rPr lang="en-US" sz="1600" dirty="0" err="1"/>
              <a:t>meminjam</a:t>
            </a:r>
            <a:r>
              <a:rPr lang="en-US" sz="1600" dirty="0"/>
              <a:t> uang Rp.100.000,- </a:t>
            </a:r>
            <a:r>
              <a:rPr lang="en-US" sz="1600" dirty="0" err="1"/>
              <a:t>kepada</a:t>
            </a:r>
            <a:r>
              <a:rPr lang="en-US" sz="1600" dirty="0"/>
              <a:t> B dan </a:t>
            </a:r>
            <a:r>
              <a:rPr lang="en-US" sz="1600" dirty="0" err="1"/>
              <a:t>menjanjikan</a:t>
            </a:r>
            <a:r>
              <a:rPr lang="en-US" sz="1600" dirty="0"/>
              <a:t> </a:t>
            </a:r>
            <a:r>
              <a:rPr lang="en-US" sz="1600" dirty="0" err="1"/>
              <a:t>pengembaliannya</a:t>
            </a:r>
            <a:r>
              <a:rPr lang="en-US" sz="1600" dirty="0"/>
              <a:t> di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 dan B </a:t>
            </a:r>
            <a:r>
              <a:rPr lang="en-US" sz="1600" dirty="0" err="1"/>
              <a:t>keduanya</a:t>
            </a:r>
            <a:r>
              <a:rPr lang="en-US" sz="1600" dirty="0"/>
              <a:t> </a:t>
            </a:r>
            <a:r>
              <a:rPr lang="en-US" sz="1600" dirty="0" err="1"/>
              <a:t>bersama-sama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masing-masing </a:t>
            </a:r>
            <a:r>
              <a:rPr lang="en-US" sz="1600" dirty="0" err="1"/>
              <a:t>mengenai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peminjaman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berikutnya</a:t>
            </a:r>
            <a:r>
              <a:rPr lang="en-US" sz="1600" dirty="0"/>
              <a:t>, A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</a:t>
            </a:r>
            <a:r>
              <a:rPr lang="en-US" sz="1600" dirty="0" err="1"/>
              <a:t>hutangnya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diam-diam </a:t>
            </a:r>
            <a:r>
              <a:rPr lang="en-US" sz="1600" dirty="0" err="1"/>
              <a:t>menjadi</a:t>
            </a:r>
            <a:r>
              <a:rPr lang="en-US" sz="1600" dirty="0"/>
              <a:t> Rp.50.000,-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sepengetahuan</a:t>
            </a:r>
            <a:r>
              <a:rPr lang="en-US" sz="1600" dirty="0"/>
              <a:t> B.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minggu</a:t>
            </a:r>
            <a:r>
              <a:rPr lang="en-US" sz="1600" dirty="0"/>
              <a:t> </a:t>
            </a:r>
            <a:r>
              <a:rPr lang="en-US" sz="1600" dirty="0" err="1"/>
              <a:t>depannya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sengketa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diselesaikan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A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mau</a:t>
            </a:r>
            <a:r>
              <a:rPr lang="en-US" sz="1600" dirty="0"/>
              <a:t> </a:t>
            </a:r>
            <a:r>
              <a:rPr lang="en-US" sz="1600" dirty="0" err="1"/>
              <a:t>membayar</a:t>
            </a:r>
            <a:r>
              <a:rPr lang="en-US" sz="1600" dirty="0"/>
              <a:t> Rp.50.000,-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catatannya</a:t>
            </a:r>
            <a:r>
              <a:rPr lang="en-US" sz="1600" dirty="0"/>
              <a:t>, </a:t>
            </a:r>
            <a:r>
              <a:rPr lang="en-US" sz="1600" dirty="0" err="1"/>
              <a:t>sedangkan</a:t>
            </a:r>
            <a:r>
              <a:rPr lang="en-US" sz="1600" dirty="0"/>
              <a:t> B </a:t>
            </a:r>
            <a:r>
              <a:rPr lang="en-US" sz="1600" dirty="0" err="1"/>
              <a:t>tetap</a:t>
            </a:r>
            <a:r>
              <a:rPr lang="en-US" sz="1600" dirty="0"/>
              <a:t> </a:t>
            </a:r>
            <a:r>
              <a:rPr lang="en-US" sz="1600" dirty="0" err="1"/>
              <a:t>beracuan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catatannya</a:t>
            </a:r>
            <a:r>
              <a:rPr lang="en-US" sz="1600" dirty="0"/>
              <a:t> dan </a:t>
            </a:r>
            <a:r>
              <a:rPr lang="en-US" sz="1600" dirty="0" err="1"/>
              <a:t>meminta</a:t>
            </a:r>
            <a:r>
              <a:rPr lang="en-US" sz="1600" dirty="0"/>
              <a:t> </a:t>
            </a:r>
            <a:r>
              <a:rPr lang="en-US" sz="1600" dirty="0" err="1"/>
              <a:t>pengembalian</a:t>
            </a:r>
            <a:r>
              <a:rPr lang="en-US" sz="1600" dirty="0"/>
              <a:t> Rp.100.000,-  </a:t>
            </a: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B1BBB-123D-E5C8-0D6E-EBB3C998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124200"/>
            <a:ext cx="3141785" cy="27432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4699A06-21AD-EBD6-A4C2-A49652336ACA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76632" y="1521542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Skenario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1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543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Distributed Ledger</a:t>
            </a:r>
            <a:endParaRPr dirty="0"/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2286000"/>
            <a:ext cx="6477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b="1" dirty="0" err="1"/>
              <a:t>Transaksi</a:t>
            </a:r>
            <a:r>
              <a:rPr lang="en-US" sz="1600" b="1" dirty="0"/>
              <a:t> minim </a:t>
            </a:r>
            <a:r>
              <a:rPr lang="en-US" sz="1600" b="1" dirty="0" err="1"/>
              <a:t>saksi</a:t>
            </a:r>
            <a:r>
              <a:rPr lang="en-US" sz="1600" b="1" dirty="0"/>
              <a:t>: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 </a:t>
            </a:r>
            <a:r>
              <a:rPr lang="en-US" sz="1600" dirty="0" err="1"/>
              <a:t>meminjam</a:t>
            </a:r>
            <a:r>
              <a:rPr lang="en-US" sz="1600" dirty="0"/>
              <a:t> uang Rp.100.000,- </a:t>
            </a:r>
            <a:r>
              <a:rPr lang="en-US" sz="1600" dirty="0" err="1"/>
              <a:t>kepada</a:t>
            </a:r>
            <a:r>
              <a:rPr lang="en-US" sz="1600" dirty="0"/>
              <a:t> B dan </a:t>
            </a:r>
            <a:r>
              <a:rPr lang="en-US" sz="1600" dirty="0" err="1"/>
              <a:t>menjanjikan</a:t>
            </a:r>
            <a:r>
              <a:rPr lang="en-US" sz="1600" dirty="0"/>
              <a:t> </a:t>
            </a:r>
            <a:r>
              <a:rPr lang="en-US" sz="1600" dirty="0" err="1"/>
              <a:t>pengembaliannya</a:t>
            </a:r>
            <a:r>
              <a:rPr lang="en-US" sz="1600" dirty="0"/>
              <a:t> di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disaksikan</a:t>
            </a:r>
            <a:r>
              <a:rPr lang="en-US" sz="1600" dirty="0"/>
              <a:t> oleh C.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A, B dan C </a:t>
            </a:r>
            <a:r>
              <a:rPr lang="en-US" sz="1600" dirty="0" err="1"/>
              <a:t>ketiganya</a:t>
            </a:r>
            <a:r>
              <a:rPr lang="en-US" sz="1600" dirty="0"/>
              <a:t> </a:t>
            </a:r>
            <a:r>
              <a:rPr lang="en-US" sz="1600" dirty="0" err="1"/>
              <a:t>bersama-sama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masing-masing </a:t>
            </a:r>
            <a:r>
              <a:rPr lang="en-US" sz="1600" dirty="0" err="1"/>
              <a:t>mengenai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peminjaman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berikutnya</a:t>
            </a:r>
            <a:r>
              <a:rPr lang="en-US" sz="1600" dirty="0"/>
              <a:t>, A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</a:t>
            </a:r>
            <a:r>
              <a:rPr lang="en-US" sz="1600" dirty="0" err="1"/>
              <a:t>hutangnya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diam-diam </a:t>
            </a:r>
            <a:r>
              <a:rPr lang="en-US" sz="1600" dirty="0" err="1"/>
              <a:t>menjadi</a:t>
            </a:r>
            <a:r>
              <a:rPr lang="en-US" sz="1600" dirty="0"/>
              <a:t> Rp.50.000,- dan </a:t>
            </a:r>
            <a:r>
              <a:rPr lang="en-US" sz="1600" dirty="0" err="1"/>
              <a:t>menyogok</a:t>
            </a:r>
            <a:r>
              <a:rPr lang="en-US" sz="1600" dirty="0"/>
              <a:t> C </a:t>
            </a:r>
            <a:r>
              <a:rPr lang="en-US" sz="1600" dirty="0" err="1"/>
              <a:t>supaya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imbalan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upah</a:t>
            </a:r>
            <a:r>
              <a:rPr lang="en-US" sz="1600" dirty="0"/>
              <a:t> Rp.25.000,-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dibagi</a:t>
            </a:r>
            <a:r>
              <a:rPr lang="en-US" sz="1600" dirty="0"/>
              <a:t> dua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minggu</a:t>
            </a:r>
            <a:r>
              <a:rPr lang="en-US" sz="1600" dirty="0"/>
              <a:t> </a:t>
            </a:r>
            <a:r>
              <a:rPr lang="en-US" sz="1600" dirty="0" err="1"/>
              <a:t>depannya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sengketa</a:t>
            </a:r>
            <a:r>
              <a:rPr lang="en-US" sz="1600" dirty="0"/>
              <a:t> yang </a:t>
            </a:r>
            <a:r>
              <a:rPr lang="en-US" sz="1600" dirty="0" err="1"/>
              <a:t>dimenangkan</a:t>
            </a:r>
            <a:r>
              <a:rPr lang="en-US" sz="1600" dirty="0"/>
              <a:t> oleh </a:t>
            </a:r>
            <a:r>
              <a:rPr lang="en-US" sz="1600" dirty="0" err="1"/>
              <a:t>Pihak</a:t>
            </a:r>
            <a:r>
              <a:rPr lang="en-US" sz="1600" dirty="0"/>
              <a:t> A yang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.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BBC5-58F5-4AEF-8FB5-A4B29740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286000"/>
            <a:ext cx="3408086" cy="25669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DD5D5A2-52BC-F85F-F441-0462E1A271E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76632" y="1521542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Skenario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2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6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ED94F-6B5B-7C38-D6E7-CCB381F6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020" y="2050605"/>
            <a:ext cx="3787806" cy="3511995"/>
          </a:xfrm>
          <a:prstGeom prst="rect">
            <a:avLst/>
          </a:prstGeom>
        </p:spPr>
      </p:pic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467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Distributed Ledger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dirty="0"/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52052" y="2171208"/>
            <a:ext cx="6477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b="1" dirty="0" err="1"/>
              <a:t>Transaksi</a:t>
            </a:r>
            <a:r>
              <a:rPr lang="en-US" sz="1600" b="1" dirty="0"/>
              <a:t> </a:t>
            </a:r>
            <a:r>
              <a:rPr lang="en-US" sz="1600" b="1" dirty="0" err="1"/>
              <a:t>banyak</a:t>
            </a:r>
            <a:r>
              <a:rPr lang="en-US" sz="1600" b="1" dirty="0"/>
              <a:t> </a:t>
            </a:r>
            <a:r>
              <a:rPr lang="en-US" sz="1600" b="1" dirty="0" err="1"/>
              <a:t>saksi</a:t>
            </a:r>
            <a:r>
              <a:rPr lang="en-US" sz="1600" b="1" dirty="0"/>
              <a:t> :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 </a:t>
            </a:r>
            <a:r>
              <a:rPr lang="en-US" sz="1600" dirty="0" err="1"/>
              <a:t>meminjam</a:t>
            </a:r>
            <a:r>
              <a:rPr lang="en-US" sz="1600" dirty="0"/>
              <a:t> uang Rp.100.000,- </a:t>
            </a:r>
            <a:r>
              <a:rPr lang="en-US" sz="1600" dirty="0" err="1"/>
              <a:t>kepada</a:t>
            </a:r>
            <a:r>
              <a:rPr lang="en-US" sz="1600" dirty="0"/>
              <a:t> B dan </a:t>
            </a:r>
            <a:r>
              <a:rPr lang="en-US" sz="1600" dirty="0" err="1"/>
              <a:t>menjanjikan</a:t>
            </a:r>
            <a:r>
              <a:rPr lang="en-US" sz="1600" dirty="0"/>
              <a:t> </a:t>
            </a:r>
            <a:r>
              <a:rPr lang="en-US" sz="1600" dirty="0" err="1"/>
              <a:t>pengembaliannya</a:t>
            </a:r>
            <a:r>
              <a:rPr lang="en-US" sz="1600" dirty="0"/>
              <a:t> di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disaksikan</a:t>
            </a:r>
            <a:r>
              <a:rPr lang="en-US" sz="1600" dirty="0"/>
              <a:t> oleh 14 orang </a:t>
            </a:r>
            <a:r>
              <a:rPr lang="en-US" sz="1600" dirty="0" err="1"/>
              <a:t>saksi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A, B dan </a:t>
            </a:r>
            <a:r>
              <a:rPr lang="en-US" sz="1600" dirty="0" err="1"/>
              <a:t>seluruh</a:t>
            </a:r>
            <a:r>
              <a:rPr lang="en-US" sz="1600" dirty="0"/>
              <a:t> </a:t>
            </a:r>
            <a:r>
              <a:rPr lang="en-US" sz="1600" dirty="0" err="1"/>
              <a:t>saksi</a:t>
            </a:r>
            <a:r>
              <a:rPr lang="en-US" sz="1600" dirty="0"/>
              <a:t> </a:t>
            </a:r>
            <a:r>
              <a:rPr lang="en-US" sz="1600" dirty="0" err="1"/>
              <a:t>bersama-sama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masing-masing </a:t>
            </a:r>
            <a:r>
              <a:rPr lang="en-US" sz="1600" dirty="0" err="1"/>
              <a:t>mengenai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peminjaman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berikutnya</a:t>
            </a:r>
            <a:r>
              <a:rPr lang="en-US" sz="1600" dirty="0"/>
              <a:t>, A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r>
              <a:rPr lang="en-US" sz="1600" dirty="0"/>
              <a:t> </a:t>
            </a:r>
            <a:r>
              <a:rPr lang="en-US" sz="1600" dirty="0" err="1"/>
              <a:t>hutangnya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diam-diam </a:t>
            </a:r>
            <a:r>
              <a:rPr lang="en-US" sz="1600" dirty="0" err="1"/>
              <a:t>menjadi</a:t>
            </a:r>
            <a:r>
              <a:rPr lang="en-US" sz="1600" dirty="0"/>
              <a:t> Rp.50.000,- dan </a:t>
            </a:r>
            <a:r>
              <a:rPr lang="en-US" sz="1600" dirty="0" err="1"/>
              <a:t>menyogok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saksi</a:t>
            </a:r>
            <a:r>
              <a:rPr lang="en-US" sz="1600" dirty="0"/>
              <a:t> </a:t>
            </a:r>
            <a:r>
              <a:rPr lang="en-US" sz="1600" dirty="0" err="1"/>
              <a:t>supaya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yang </a:t>
            </a:r>
            <a:r>
              <a:rPr lang="en-US" sz="1600" dirty="0" err="1"/>
              <a:t>diperlukan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sangat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daripada</a:t>
            </a:r>
            <a:r>
              <a:rPr lang="en-US" sz="1600" dirty="0"/>
              <a:t> </a:t>
            </a:r>
            <a:r>
              <a:rPr lang="en-US" sz="1600" dirty="0" err="1"/>
              <a:t>keuntungan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r>
              <a:rPr lang="en-US" sz="1600" dirty="0"/>
              <a:t> </a:t>
            </a:r>
            <a:r>
              <a:rPr lang="en-US" sz="1600" dirty="0" err="1"/>
              <a:t>membatalkannya</a:t>
            </a:r>
            <a:r>
              <a:rPr lang="en-US" sz="1600" dirty="0"/>
              <a:t>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Hari </a:t>
            </a:r>
            <a:r>
              <a:rPr lang="en-US" sz="1600" dirty="0" err="1"/>
              <a:t>Senin</a:t>
            </a:r>
            <a:r>
              <a:rPr lang="en-US" sz="1600" dirty="0"/>
              <a:t> </a:t>
            </a:r>
            <a:r>
              <a:rPr lang="en-US" sz="1600" dirty="0" err="1"/>
              <a:t>minggu</a:t>
            </a:r>
            <a:r>
              <a:rPr lang="en-US" sz="1600" dirty="0"/>
              <a:t> </a:t>
            </a:r>
            <a:r>
              <a:rPr lang="en-US" sz="1600" dirty="0" err="1"/>
              <a:t>depannya</a:t>
            </a:r>
            <a:r>
              <a:rPr lang="en-US" sz="1600" dirty="0"/>
              <a:t> </a:t>
            </a:r>
            <a:r>
              <a:rPr lang="en-US" sz="1600" dirty="0" err="1"/>
              <a:t>pengembalian</a:t>
            </a:r>
            <a:r>
              <a:rPr lang="en-US" sz="1600" dirty="0"/>
              <a:t> </a:t>
            </a:r>
            <a:r>
              <a:rPr lang="en-US" sz="1600" dirty="0" err="1"/>
              <a:t>hutang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kecurangan</a:t>
            </a:r>
            <a:r>
              <a:rPr lang="en-US" sz="1600" dirty="0"/>
              <a:t>.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163BB6-D558-A9D2-EF57-ED4D99873B2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76632" y="1521542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Skenario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3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5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8D9C17AB-5C2A-476F-7FE7-E8E588886FA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8991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Perbandingan Protokol</a:t>
            </a:r>
            <a:r>
              <a:rPr lang="en-US"/>
              <a:t> Blockchain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95326-B5C5-8251-8D57-FDBF5C4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52600"/>
            <a:ext cx="8496300" cy="472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049FC-7BB9-45ED-D480-1CFB22DADBC1}"/>
              </a:ext>
            </a:extLst>
          </p:cNvPr>
          <p:cNvSpPr txBox="1"/>
          <p:nvPr/>
        </p:nvSpPr>
        <p:spPr>
          <a:xfrm>
            <a:off x="2514600" y="327660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110AA-5D97-1B23-E9D5-43C2A5D033AC}"/>
              </a:ext>
            </a:extLst>
          </p:cNvPr>
          <p:cNvSpPr txBox="1"/>
          <p:nvPr/>
        </p:nvSpPr>
        <p:spPr>
          <a:xfrm>
            <a:off x="10344150" y="5638800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*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C27A7-C7BF-44C1-60DF-ACDFE24FF20E}"/>
              </a:ext>
            </a:extLst>
          </p:cNvPr>
          <p:cNvSpPr txBox="1"/>
          <p:nvPr/>
        </p:nvSpPr>
        <p:spPr>
          <a:xfrm>
            <a:off x="10359701" y="5961965"/>
            <a:ext cx="1390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FF0000"/>
                </a:solidFill>
              </a:rPr>
              <a:t>Transaction Per Second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RsAAA0KAACySAAAWSMAABAgAAAmAAAACAAAAP//////////"/>
              </a:ext>
            </a:extLst>
          </p:cNvSpPr>
          <p:nvPr/>
        </p:nvSpPr>
        <p:spPr>
          <a:xfrm>
            <a:off x="1066800" y="1981200"/>
            <a:ext cx="11658600" cy="4112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dirty="0" err="1"/>
              <a:t>Infrastruktur</a:t>
            </a:r>
            <a:r>
              <a:rPr dirty="0"/>
              <a:t> yang immutable</a:t>
            </a:r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/>
              <a:t>No single-point of failure</a:t>
            </a:r>
            <a:r>
              <a:rPr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sz="2000" dirty="0" err="1">
                <a:solidFill>
                  <a:schemeClr val="bg1">
                    <a:lumMod val="75000"/>
                  </a:schemeClr>
                </a:solidFill>
              </a:rPr>
              <a:t>kerusakan</a:t>
            </a:r>
            <a:r>
              <a:rPr sz="2000" dirty="0">
                <a:solidFill>
                  <a:schemeClr val="bg1">
                    <a:lumMod val="75000"/>
                  </a:schemeClr>
                </a:solidFill>
              </a:rPr>
              <a:t> Node </a:t>
            </a:r>
            <a:r>
              <a:rPr sz="2000" dirty="0" err="1">
                <a:solidFill>
                  <a:schemeClr val="bg1">
                    <a:lumMod val="75000"/>
                  </a:schemeClr>
                </a:solidFill>
              </a:rPr>
              <a:t>tidak</a:t>
            </a:r>
            <a:r>
              <a:rPr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sz="2000" dirty="0" err="1">
                <a:solidFill>
                  <a:schemeClr val="bg1">
                    <a:lumMod val="75000"/>
                  </a:schemeClr>
                </a:solidFill>
              </a:rPr>
              <a:t>menjadi</a:t>
            </a:r>
            <a:r>
              <a:rPr sz="2000" dirty="0">
                <a:solidFill>
                  <a:schemeClr val="bg1">
                    <a:lumMod val="75000"/>
                  </a:schemeClr>
                </a:solidFill>
              </a:rPr>
              <a:t> showstopper) </a:t>
            </a:r>
            <a:endParaRPr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dirty="0" err="1"/>
              <a:t>Transparansi</a:t>
            </a:r>
            <a:r>
              <a:rPr dirty="0"/>
              <a:t> </a:t>
            </a:r>
            <a:r>
              <a:rPr dirty="0" err="1"/>
              <a:t>transaksi</a:t>
            </a:r>
            <a:r>
              <a:rPr dirty="0"/>
              <a:t> </a:t>
            </a:r>
            <a:r>
              <a:rPr dirty="0" err="1"/>
              <a:t>dengan</a:t>
            </a:r>
            <a:r>
              <a:rPr dirty="0"/>
              <a:t> Distributed Ledger</a:t>
            </a:r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/>
              <a:t>Chain encryption</a:t>
            </a:r>
            <a:r>
              <a:rPr dirty="0"/>
              <a:t> </a:t>
            </a:r>
            <a:r>
              <a:rPr dirty="0" err="1"/>
              <a:t>tidak</a:t>
            </a:r>
            <a:r>
              <a:rPr dirty="0"/>
              <a:t> </a:t>
            </a:r>
            <a:r>
              <a:rPr dirty="0" err="1"/>
              <a:t>dapat</a:t>
            </a:r>
            <a:r>
              <a:rPr dirty="0"/>
              <a:t> </a:t>
            </a:r>
            <a:r>
              <a:rPr dirty="0" err="1"/>
              <a:t>diretas</a:t>
            </a:r>
            <a:endParaRPr lang="en-US"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 err="1"/>
              <a:t>Diamankan</a:t>
            </a:r>
            <a:r>
              <a:rPr lang="en-US" dirty="0"/>
              <a:t> oleh Consensus</a:t>
            </a:r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 Bank/</a:t>
            </a:r>
            <a:r>
              <a:rPr lang="en-US" dirty="0" err="1"/>
              <a:t>Notaris</a:t>
            </a:r>
            <a:r>
              <a:rPr lang="en-US" dirty="0"/>
              <a:t>)</a:t>
            </a:r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/>
              <a:t>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dan </a:t>
            </a:r>
            <a:r>
              <a:rPr lang="en-US" dirty="0" err="1"/>
              <a:t>konsisten</a:t>
            </a:r>
            <a:endParaRPr lang="en-US"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tokenisasi</a:t>
            </a:r>
            <a:endParaRPr lang="en-US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menerbitkan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token yang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mewakili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real asset,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contohnya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US Dollar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dijadikan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token USDT)</a:t>
            </a:r>
            <a:endParaRPr lang="en-US" sz="2000"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otomasi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endParaRPr lang="en-US"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dirty="0"/>
          </a:p>
          <a:p>
            <a:pPr marL="360045" marR="5080" indent="-347345">
              <a:spcBef>
                <a:spcPts val="100"/>
              </a:spcBef>
              <a:buFont typeface="Wingdings" charset="2"/>
              <a:buChar char="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dirty="0"/>
          </a:p>
        </p:txBody>
      </p:sp>
      <p:graphicFrame>
        <p:nvGraphicFramePr>
          <p:cNvPr id="5" name="OLEObject1"/>
          <p:cNvGraphicFramePr>
            <a:extLst>
              <a:ext uri="smNativeData">
                <pr:smNativeData xmlns:pr="smNativeData" xmlns:p14="http://schemas.microsoft.com/office/powerpoint/2010/main" xmlns="" val="SMDATA_18_ylO0WxMAAAAlAAAAMgAAAA8BAAAAkAAAAEgAAACQAAAASAAAAAAAAAAAAAAAAAAAAAEAAABQAAAAAAAAAAAA4D8AAAAAAADgPwAAAAAAAOA/AAAAAAAA4D8AAAAAAADgPwAAAAAAAOA/AAAAAAAA4D8AAAAAAADgPwAAAAAAAOA/AAAAAAAA4D8CAAAAjAAAAAAAAAAAAAAAWVlZDP///wgAAAAAAAAAAAAAAAAAAAAAAAAAAAAAAAAAAAAAZAAAAAEAAABAAAAAAAAAAAAAAAAAAAAAAAAAAAAAAAAAAAAAAAAAAAAAAAAAAAAAAAAAAAAAAAAAAAAAAAAAAAAAAAAAAAAAAAAAAAAAAAAAAAAAAAAAAAAAAAAAAAAAFAAAADwAAAAAAAAAAAAAABqZiAkUAAAAAQAAABQAAAAUAAAAFAAAAAE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AcAAAA4AAAAAAAAAAAAAAAAAAAA////AAIAAAD3+/cAAAAAAAAAAAAAAAAAAAAAAAAAAABkAAAAZAAAAAAAAAAjAAAABAAAAGQAAAAXAAAAFAAAAAAAAAAAAAAA/38AAP9/AAAAAAAACQAAAAQAAABvbmUvDAAAABAAAAAAAAAAAAAAAAAAAAAAAAAA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9/v3ACEAAAAYAAAAFAAAABQPAAAoEAAAXhkAABgaAAAQAAAAJgAAAAgAAAD//////////w=="/>
              </a:ext>
            </a:extLst>
          </p:cNvGraphicFramePr>
          <p:nvPr/>
        </p:nvGraphicFramePr>
        <p:xfrm>
          <a:off x="8610600" y="1981200"/>
          <a:ext cx="24384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unknown" r:id="rId2" imgW="12954000" imgH="7296150" progId="unknown">
                  <p:embed/>
                </p:oleObj>
              </mc:Choice>
              <mc:Fallback>
                <p:oleObj name="unknown" r:id="rId2" imgW="12954000" imgH="7296150" progId="unknown">
                  <p:embed/>
                  <p:pic>
                    <p:nvPicPr>
                      <p:cNvPr id="5" name="OLEObject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981200"/>
                        <a:ext cx="24384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4">
            <a:extLst>
              <a:ext uri="{FF2B5EF4-FFF2-40B4-BE49-F238E27FC236}">
                <a16:creationId xmlns:a16="http://schemas.microsoft.com/office/drawing/2014/main" id="{8D9C17AB-5C2A-476F-7FE7-E8E588886FA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8991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 err="1"/>
              <a:t>Keuntungan</a:t>
            </a:r>
            <a:r>
              <a:rPr dirty="0"/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336734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="" xmlns:p14="http://schemas.microsoft.com/office/powerpoint/2010/main" xmlns:pr="smNativeData" val="SMDATA_16_cKpaWxMAAAAlAAAAZAAAAA0AAAAAAAAAAAAAAAAAAAAAAAAAAAAAAAAAAAAAAAAAAAEAAABQAAAAAAAAAAAA4D8AAAAAAADgPwAAAAAAAOA/AAAAAAAA4D8AAAAAAADgPwAAAAAAAOA/AAAAAAAA4D8AAAAAAADgPwAAAAAAAOA/AAAAAAAA4D8CAAAAjAAAAAEAAAACAAAA////AP///wgAAAAAAAAAAOn3yrDXyzBJvDIhruL/O7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AAAAAAAAAAASwAAMCoAABAAAAAmAAAACAAAAP//////////"/>
              </a:ext>
            </a:extLst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" name="object 3"/>
          <p:cNvSpPr>
            <a:extLst>
              <a:ext uri="smNativeData">
                <pr:smNativeData xmlns="" xmlns:p14="http://schemas.microsoft.com/office/powerpoint/2010/main" xmlns:pr="smNativeData" val="SMDATA_16_cKpaWxMAAAAlAAAACwAAAA0AAAAAAAAAAAAAAAAAAAAAAAAAAAAAAAAAAAAAAAAAAAEAAABQAAAAAAAAAAAA4D8AAAAAAADgPwAAAAAAAOA/AAAAAAAA4D8AAAAAAADgPwAAAAAAAOA/AAAAAAAA4D8AAAAAAADgPwAAAAAAAOA/AAAAAAAA4D8CAAAAjAAAAAEAAAAAAAAAZmZmAP///whK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mZmAP///wEAAAAAAAAAAAAAAAAAAAAAAAAAAAAAAAAAAAAAAAAAAAAAAAB/f38A7uzhA8zMzADAwP8Af39/AAAAAAAAAAAAAAAAAAAAAAAAAAAAIQAAABgAAAAUAAAAAAAAAAQAAAD8SgAALSoAABAAAAAmAAAACAAAAP//////////"/>
              </a:ext>
            </a:extLst>
          </p:cNvSpPr>
          <p:nvPr/>
        </p:nvSpPr>
        <p:spPr>
          <a:xfrm>
            <a:off x="0" y="2540"/>
            <a:ext cx="12189460" cy="6853555"/>
          </a:xfrm>
          <a:custGeom>
            <a:avLst/>
            <a:gdLst/>
            <a:ahLst/>
            <a:cxnLst/>
            <a:rect l="0" t="0" r="12189460" b="6853555"/>
            <a:pathLst>
              <a:path w="12189460" h="6853555">
                <a:moveTo>
                  <a:pt x="12189434" y="6853377"/>
                </a:moveTo>
                <a:lnTo>
                  <a:pt x="0" y="6853377"/>
                </a:lnTo>
                <a:lnTo>
                  <a:pt x="0" y="0"/>
                </a:lnTo>
                <a:lnTo>
                  <a:pt x="12189434" y="0"/>
                </a:lnTo>
                <a:lnTo>
                  <a:pt x="12189434" y="6853377"/>
                </a:lnTo>
                <a:close/>
              </a:path>
            </a:pathLst>
          </a:custGeom>
          <a:solidFill>
            <a:srgbClr val="666666">
              <a:alpha val="10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1B30424-00B1-8D25-1481-C321DA74B1D2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8991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>
                <a:solidFill>
                  <a:schemeClr val="bg1"/>
                </a:solidFill>
              </a:rPr>
              <a:t>Penggunaan Blockchain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44571AF-7FEC-D7E5-228D-C415C58B626C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RsAAA0KAACySAAAWSMAABAgAAAmAAAACAAAAP//////////"/>
              </a:ext>
            </a:extLst>
          </p:cNvSpPr>
          <p:nvPr/>
        </p:nvSpPr>
        <p:spPr>
          <a:xfrm>
            <a:off x="1066800" y="1981200"/>
            <a:ext cx="7277735" cy="4112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dirty="0" err="1"/>
              <a:t>Notarisasi</a:t>
            </a:r>
            <a:r>
              <a:rPr dirty="0"/>
              <a:t>, </a:t>
            </a:r>
            <a:r>
              <a:rPr dirty="0" err="1"/>
              <a:t>contohnya</a:t>
            </a:r>
            <a:r>
              <a:rPr dirty="0"/>
              <a:t> multi-approval </a:t>
            </a:r>
            <a:r>
              <a:rPr dirty="0" err="1"/>
              <a:t>sertifikat</a:t>
            </a:r>
            <a:r>
              <a:rPr dirty="0"/>
              <a:t> digital</a:t>
            </a:r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dirty="0"/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dirty="0"/>
              <a:t>Multi-owners Data, </a:t>
            </a:r>
            <a:r>
              <a:rPr lang="en-US" dirty="0" err="1"/>
              <a:t>contohnya</a:t>
            </a:r>
            <a:r>
              <a:rPr lang="en-US" dirty="0"/>
              <a:t> data </a:t>
            </a:r>
            <a:r>
              <a:rPr lang="en-US" dirty="0" err="1"/>
              <a:t>kependudukan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oleh multi-</a:t>
            </a:r>
            <a:r>
              <a:rPr lang="en-US" dirty="0" err="1"/>
              <a:t>institusi</a:t>
            </a:r>
            <a:endParaRPr lang="en-US" dirty="0"/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dirty="0"/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dirty="0"/>
              <a:t>Process Flow Tracking, </a:t>
            </a:r>
            <a:r>
              <a:rPr dirty="0" err="1"/>
              <a:t>contohnya</a:t>
            </a:r>
            <a:r>
              <a:rPr dirty="0"/>
              <a:t> </a:t>
            </a:r>
            <a:r>
              <a:rPr dirty="0" err="1"/>
              <a:t>penelusuran</a:t>
            </a:r>
            <a:r>
              <a:rPr dirty="0"/>
              <a:t> proses farm-to-table </a:t>
            </a:r>
            <a:r>
              <a:rPr dirty="0" err="1"/>
              <a:t>untuk</a:t>
            </a:r>
            <a:r>
              <a:rPr dirty="0"/>
              <a:t> </a:t>
            </a:r>
            <a:r>
              <a:rPr dirty="0" err="1"/>
              <a:t>sertifikasi</a:t>
            </a:r>
            <a:endParaRPr dirty="0"/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dirty="0"/>
          </a:p>
          <a:p>
            <a:pPr marL="469900" marR="5080" indent="-4572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dirty="0" err="1"/>
              <a:t>Desentralisasi</a:t>
            </a:r>
            <a:r>
              <a:rPr dirty="0"/>
              <a:t> </a:t>
            </a:r>
            <a:r>
              <a:rPr dirty="0" err="1"/>
              <a:t>Aplikasi</a:t>
            </a:r>
            <a:r>
              <a:rPr dirty="0"/>
              <a:t> </a:t>
            </a:r>
            <a:r>
              <a:rPr dirty="0" err="1"/>
              <a:t>menggunakan</a:t>
            </a:r>
            <a:r>
              <a:rPr dirty="0"/>
              <a:t> </a:t>
            </a:r>
            <a:r>
              <a:rPr dirty="0" err="1"/>
              <a:t>Smartcontract</a:t>
            </a:r>
            <a:r>
              <a:rPr dirty="0"/>
              <a:t>, </a:t>
            </a:r>
            <a:r>
              <a:rPr dirty="0" err="1"/>
              <a:t>contohnya</a:t>
            </a:r>
            <a:r>
              <a:rPr dirty="0"/>
              <a:t> </a:t>
            </a:r>
            <a:r>
              <a:rPr dirty="0" err="1"/>
              <a:t>aplikasi</a:t>
            </a:r>
            <a:r>
              <a:rPr dirty="0"/>
              <a:t> DeFi (Decentralized Finance)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93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/>
              <a:t>1. Notarisasi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894494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Notarisasi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proses </a:t>
            </a:r>
            <a:r>
              <a:rPr lang="en-US" sz="2000" dirty="0" err="1"/>
              <a:t>pencegahan</a:t>
            </a:r>
            <a:r>
              <a:rPr lang="en-US" sz="2000" dirty="0"/>
              <a:t> </a:t>
            </a:r>
            <a:r>
              <a:rPr lang="en-US" sz="2000" dirty="0" err="1"/>
              <a:t>penipuan</a:t>
            </a:r>
            <a:r>
              <a:rPr lang="en-US" sz="2000" dirty="0"/>
              <a:t> </a:t>
            </a:r>
            <a:r>
              <a:rPr lang="en-US" sz="2000" dirty="0" err="1"/>
              <a:t>resmi</a:t>
            </a:r>
            <a:r>
              <a:rPr lang="en-US" sz="2000" dirty="0"/>
              <a:t> yang </a:t>
            </a:r>
            <a:r>
              <a:rPr lang="en-US" sz="2000" dirty="0" err="1"/>
              <a:t>menjamin</a:t>
            </a:r>
            <a:r>
              <a:rPr lang="en-US" sz="2000" dirty="0"/>
              <a:t> para </a:t>
            </a:r>
            <a:r>
              <a:rPr lang="en-US" sz="2000" dirty="0" err="1"/>
              <a:t>pihak</a:t>
            </a:r>
            <a:r>
              <a:rPr lang="en-US" sz="2000" dirty="0"/>
              <a:t> yang </a:t>
            </a:r>
            <a:r>
              <a:rPr lang="en-US" sz="2000" dirty="0" err="1"/>
              <a:t>bertransaksi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asli</a:t>
            </a:r>
            <a:r>
              <a:rPr lang="en-US" sz="2000" dirty="0"/>
              <a:t> dan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dipercaya</a:t>
            </a:r>
            <a:r>
              <a:rPr lang="en-US" sz="2000" dirty="0"/>
              <a:t>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Wallet Blockchain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</a:t>
            </a:r>
            <a:r>
              <a:rPr lang="en-US" sz="2000" dirty="0" err="1"/>
              <a:t>berwenang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pengesahan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online, paperless dan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signing </a:t>
            </a:r>
            <a:r>
              <a:rPr lang="en-US" sz="2000" dirty="0" err="1"/>
              <a:t>menggunakan</a:t>
            </a:r>
            <a:r>
              <a:rPr lang="en-US" sz="2000" dirty="0"/>
              <a:t> Private Key.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Blockchain juga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</a:t>
            </a:r>
            <a:r>
              <a:rPr lang="en-US" sz="2000" dirty="0" err="1"/>
              <a:t>catatan</a:t>
            </a:r>
            <a:r>
              <a:rPr lang="en-US" sz="2000" dirty="0"/>
              <a:t> </a:t>
            </a:r>
            <a:r>
              <a:rPr lang="en-US" sz="2000" dirty="0" err="1"/>
              <a:t>sedemikian</a:t>
            </a:r>
            <a:r>
              <a:rPr lang="en-US" sz="2000" dirty="0"/>
              <a:t> </a:t>
            </a:r>
            <a:r>
              <a:rPr lang="en-US" sz="2000" dirty="0" err="1"/>
              <a:t>rupa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diedit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dihapus</a:t>
            </a:r>
            <a:r>
              <a:rPr lang="en-US" sz="2000" dirty="0"/>
              <a:t>, dan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diterapkan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merekam</a:t>
            </a:r>
            <a:r>
              <a:rPr lang="en-US" sz="2000" dirty="0"/>
              <a:t> </a:t>
            </a: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pengesahan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</a:t>
            </a:r>
            <a:r>
              <a:rPr lang="en-US" sz="2000" dirty="0" err="1"/>
              <a:t>alur</a:t>
            </a:r>
            <a:r>
              <a:rPr lang="en-US" sz="2000" dirty="0"/>
              <a:t> </a:t>
            </a:r>
            <a:r>
              <a:rPr lang="en-US" sz="2000" dirty="0" err="1"/>
              <a:t>pengesahan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2000" dirty="0" err="1"/>
              <a:t>Sertifikat</a:t>
            </a:r>
            <a:r>
              <a:rPr lang="en-US" sz="2000" dirty="0"/>
              <a:t> Tanah, </a:t>
            </a:r>
            <a:r>
              <a:rPr lang="en-US" sz="2000" dirty="0" err="1"/>
              <a:t>Sertifikat</a:t>
            </a:r>
            <a:r>
              <a:rPr lang="en-US" sz="2000" dirty="0"/>
              <a:t> </a:t>
            </a:r>
            <a:r>
              <a:rPr lang="en-US" sz="2000" dirty="0" err="1"/>
              <a:t>Keaslian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, </a:t>
            </a:r>
            <a:r>
              <a:rPr lang="en-US" sz="2000" dirty="0" err="1"/>
              <a:t>Sertifikat</a:t>
            </a:r>
            <a:r>
              <a:rPr lang="en-US" sz="2000" dirty="0"/>
              <a:t> Halal</a:t>
            </a: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03F85-A005-17BA-D036-E26CC40EC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676400"/>
            <a:ext cx="3321069" cy="44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15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/>
              <a:t>2. Multi-owners Data Sharing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3962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konsorsium</a:t>
            </a:r>
            <a:r>
              <a:rPr lang="en-US" sz="2000" dirty="0"/>
              <a:t> yang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, </a:t>
            </a:r>
            <a:r>
              <a:rPr lang="en-US" sz="2000" dirty="0" err="1"/>
              <a:t>terkadang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adanya</a:t>
            </a:r>
            <a:r>
              <a:rPr lang="en-US" sz="2000" dirty="0"/>
              <a:t> </a:t>
            </a:r>
            <a:r>
              <a:rPr lang="en-US" sz="2000" b="1" dirty="0"/>
              <a:t>data sharing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user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registrasi</a:t>
            </a:r>
            <a:r>
              <a:rPr lang="en-US" sz="2000" dirty="0"/>
              <a:t> dan </a:t>
            </a:r>
            <a:r>
              <a:rPr lang="en-US" sz="2000" dirty="0" err="1"/>
              <a:t>pihak</a:t>
            </a:r>
            <a:r>
              <a:rPr lang="en-US" sz="2000" dirty="0"/>
              <a:t> regulator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audit.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data-sharing, </a:t>
            </a:r>
            <a:r>
              <a:rPr lang="en-US" sz="2000" dirty="0" err="1"/>
              <a:t>seorang</a:t>
            </a:r>
            <a:r>
              <a:rPr lang="en-US" sz="2000" dirty="0"/>
              <a:t> </a:t>
            </a:r>
            <a:r>
              <a:rPr lang="en-US" sz="2000" dirty="0" err="1"/>
              <a:t>calon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input data </a:t>
            </a:r>
            <a:r>
              <a:rPr lang="en-US" sz="2000" dirty="0" err="1"/>
              <a:t>kependudukan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dia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membuka</a:t>
            </a:r>
            <a:r>
              <a:rPr lang="en-US" sz="2000" dirty="0"/>
              <a:t> </a:t>
            </a:r>
            <a:r>
              <a:rPr lang="en-US" sz="2000" dirty="0" err="1"/>
              <a:t>rekening</a:t>
            </a:r>
            <a:r>
              <a:rPr lang="en-US" sz="2000" dirty="0"/>
              <a:t> bank </a:t>
            </a:r>
            <a:r>
              <a:rPr lang="en-US" sz="2000" dirty="0" err="1"/>
              <a:t>keduanya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input data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pernah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pada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membuka</a:t>
            </a:r>
            <a:r>
              <a:rPr lang="en-US" sz="2000" dirty="0"/>
              <a:t> </a:t>
            </a:r>
            <a:r>
              <a:rPr lang="en-US" sz="2000" dirty="0" err="1"/>
              <a:t>rekening</a:t>
            </a:r>
            <a:r>
              <a:rPr lang="en-US" sz="2000" dirty="0"/>
              <a:t> di bank </a:t>
            </a:r>
            <a:r>
              <a:rPr lang="en-US" sz="2000" dirty="0" err="1"/>
              <a:t>pertama</a:t>
            </a:r>
            <a:r>
              <a:rPr lang="en-US" sz="2000" dirty="0"/>
              <a:t>, dan </a:t>
            </a:r>
            <a:r>
              <a:rPr lang="en-US" sz="2000" dirty="0" err="1"/>
              <a:t>kedua</a:t>
            </a:r>
            <a:r>
              <a:rPr lang="en-US" sz="2000" dirty="0"/>
              <a:t> bank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konsorsium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Dirjen</a:t>
            </a:r>
            <a:r>
              <a:rPr lang="en-US" sz="2000" dirty="0"/>
              <a:t> </a:t>
            </a:r>
            <a:r>
              <a:rPr lang="en-US" sz="2000" dirty="0" err="1"/>
              <a:t>Pajak</a:t>
            </a:r>
            <a:r>
              <a:rPr lang="en-US" sz="2000" dirty="0"/>
              <a:t> juga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data </a:t>
            </a:r>
            <a:r>
              <a:rPr lang="en-US" sz="2000" dirty="0" err="1"/>
              <a:t>nasabah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pajak</a:t>
            </a:r>
            <a:r>
              <a:rPr lang="en-US" sz="2000" dirty="0"/>
              <a:t>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Hal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dimungkinkan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adanya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blockchain yang </a:t>
            </a:r>
            <a:r>
              <a:rPr lang="en-US" sz="2000" b="1" dirty="0"/>
              <a:t>sangat </a:t>
            </a:r>
            <a:r>
              <a:rPr lang="en-US" sz="2000" b="1" dirty="0" err="1"/>
              <a:t>aman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chain encryption</a:t>
            </a:r>
            <a:r>
              <a:rPr lang="en-US" sz="2000" dirty="0"/>
              <a:t> dan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data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diatur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b="1" dirty="0"/>
              <a:t>private key </a:t>
            </a:r>
            <a:r>
              <a:rPr lang="en-US" sz="2000" dirty="0" err="1"/>
              <a:t>pengakses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diilustrasikan</a:t>
            </a:r>
            <a:r>
              <a:rPr lang="en-US" sz="2000" dirty="0"/>
              <a:t> pada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…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4250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705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1.1. </a:t>
            </a:r>
            <a:r>
              <a:rPr dirty="0" err="1"/>
              <a:t>Jaringan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2209800"/>
            <a:ext cx="6248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jadikan</a:t>
            </a:r>
            <a:r>
              <a:rPr lang="en-US" sz="2000" dirty="0"/>
              <a:t> Node blockchain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menginstall</a:t>
            </a:r>
            <a:r>
              <a:rPr lang="en-US" sz="2000" dirty="0"/>
              <a:t> program </a:t>
            </a:r>
            <a:r>
              <a:rPr lang="en-US" sz="2000" dirty="0" err="1"/>
              <a:t>protokol</a:t>
            </a:r>
            <a:r>
              <a:rPr lang="en-US" sz="2000" dirty="0"/>
              <a:t> blockchain yang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“client”.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Client </a:t>
            </a:r>
            <a:r>
              <a:rPr lang="en-US" sz="2000" dirty="0" err="1"/>
              <a:t>memuat</a:t>
            </a:r>
            <a:r>
              <a:rPr lang="en-US" sz="2000" dirty="0"/>
              <a:t> </a:t>
            </a:r>
            <a:r>
              <a:rPr lang="en-US" sz="2000" dirty="0" err="1"/>
              <a:t>aturan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pemrosesan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, </a:t>
            </a:r>
            <a:r>
              <a:rPr lang="en-US" sz="2000" dirty="0" err="1"/>
              <a:t>pembuatan</a:t>
            </a:r>
            <a:r>
              <a:rPr lang="en-US" sz="2000" dirty="0"/>
              <a:t> </a:t>
            </a:r>
            <a:r>
              <a:rPr lang="en-US" sz="2000" dirty="0" err="1"/>
              <a:t>alamat</a:t>
            </a:r>
            <a:r>
              <a:rPr lang="en-US" sz="2000" dirty="0"/>
              <a:t> wallet, </a:t>
            </a:r>
            <a:r>
              <a:rPr lang="en-US" sz="2000" dirty="0" err="1"/>
              <a:t>pemrosesan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dan </a:t>
            </a:r>
            <a:r>
              <a:rPr lang="en-US" sz="2000" dirty="0" err="1"/>
              <a:t>sebagainya</a:t>
            </a:r>
            <a:r>
              <a:rPr lang="en-US" sz="2000" dirty="0"/>
              <a:t>, </a:t>
            </a:r>
            <a:r>
              <a:rPr lang="en-US" sz="2000" dirty="0" err="1"/>
              <a:t>tergantung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 yang </a:t>
            </a:r>
            <a:r>
              <a:rPr lang="en-US" sz="2000" dirty="0" err="1"/>
              <a:t>dipilih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Ethereum/Hyperledger/Quorum dan </a:t>
            </a:r>
            <a:r>
              <a:rPr lang="en-US" sz="2000" dirty="0" err="1"/>
              <a:t>sebagainya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Gabungan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Node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diinstall</a:t>
            </a:r>
            <a:r>
              <a:rPr lang="en-US" sz="2000" dirty="0"/>
              <a:t> Client dan </a:t>
            </a:r>
            <a:r>
              <a:rPr lang="en-US" sz="2000" dirty="0" err="1"/>
              <a:t>terkoneksi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lain </a:t>
            </a:r>
            <a:r>
              <a:rPr lang="en-US" sz="2000" dirty="0" err="1"/>
              <a:t>inilah</a:t>
            </a:r>
            <a:r>
              <a:rPr lang="en-US" sz="2000" dirty="0"/>
              <a:t>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sebut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Blockchain.</a:t>
            </a: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F86AA-D66D-8F0B-A5F2-9BF25FB86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88551"/>
            <a:ext cx="4000829" cy="268089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1FE96638-3D34-898C-75B4-DAF41E25FB8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600200"/>
            <a:ext cx="3505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penyusun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10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B984056-A835-F5D6-A089-F84DA474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47" y="471281"/>
            <a:ext cx="1172948" cy="117294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41696" y="1750530"/>
            <a:ext cx="10563365" cy="496416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21" y="2162037"/>
            <a:ext cx="1523810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82" y="2167595"/>
            <a:ext cx="1523810" cy="8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68" y="2162037"/>
            <a:ext cx="1523810" cy="809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9527" y="2215325"/>
            <a:ext cx="1346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Point</a:t>
            </a:r>
          </a:p>
          <a:p>
            <a:r>
              <a:rPr lang="en-US" dirty="0"/>
              <a:t>Alternatives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7721" y="4590028"/>
            <a:ext cx="2070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Transaction</a:t>
            </a:r>
          </a:p>
          <a:p>
            <a:r>
              <a:rPr lang="en-US" dirty="0"/>
              <a:t>Store Data</a:t>
            </a:r>
          </a:p>
          <a:p>
            <a:r>
              <a:rPr lang="en-US" dirty="0"/>
              <a:t>Identical Servers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85" y="520119"/>
            <a:ext cx="517504" cy="9296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451" y="682389"/>
            <a:ext cx="1139504" cy="3753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067" y="629130"/>
            <a:ext cx="1247775" cy="4286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055989" y="1506409"/>
            <a:ext cx="137587" cy="5423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07475" y="3124876"/>
            <a:ext cx="806880" cy="132429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5178" y="1204299"/>
            <a:ext cx="0" cy="84445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735178" y="3124876"/>
            <a:ext cx="0" cy="50787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375184" y="1204299"/>
            <a:ext cx="608756" cy="84445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375184" y="3159320"/>
            <a:ext cx="873457" cy="10168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8509628" y="1452308"/>
            <a:ext cx="446713" cy="5964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3351976" y="1403895"/>
            <a:ext cx="374777" cy="6104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260204" y="3632747"/>
            <a:ext cx="3312199" cy="2934268"/>
          </a:xfrm>
          <a:prstGeom prst="ellipse">
            <a:avLst/>
          </a:prstGeom>
          <a:solidFill>
            <a:srgbClr val="9BC2E5">
              <a:alpha val="30196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55" y="4060758"/>
            <a:ext cx="3189367" cy="21279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60812" y="2105395"/>
            <a:ext cx="7710985" cy="962839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347542" y="6160077"/>
            <a:ext cx="3023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SHARED INFRASTRUCTURE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C5386A-CB23-AF32-A188-537D959EEB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27" y="425987"/>
            <a:ext cx="805979" cy="8059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EF4C3B-B527-A3D9-3F20-68FBE9A82310}"/>
              </a:ext>
            </a:extLst>
          </p:cNvPr>
          <p:cNvSpPr txBox="1"/>
          <p:nvPr/>
        </p:nvSpPr>
        <p:spPr>
          <a:xfrm>
            <a:off x="8572505" y="1113973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nasabah</a:t>
            </a:r>
          </a:p>
        </p:txBody>
      </p:sp>
    </p:spTree>
    <p:extLst>
      <p:ext uri="{BB962C8B-B14F-4D97-AF65-F5344CB8AC3E}">
        <p14:creationId xmlns:p14="http://schemas.microsoft.com/office/powerpoint/2010/main" val="3816710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/>
              <a:t>3. Process Flow Tracking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Blockchain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diterapkan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penelusuran</a:t>
            </a:r>
            <a:r>
              <a:rPr lang="en-US" sz="2000" dirty="0"/>
              <a:t> proses </a:t>
            </a:r>
            <a:r>
              <a:rPr lang="en-US" sz="2000" dirty="0" err="1"/>
              <a:t>produksi</a:t>
            </a:r>
            <a:r>
              <a:rPr lang="en-US" sz="2000" dirty="0"/>
              <a:t> dan </a:t>
            </a:r>
            <a:r>
              <a:rPr lang="en-US" sz="2000" dirty="0" err="1"/>
              <a:t>pengiriman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Supply Chain Management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penginputan</a:t>
            </a:r>
            <a:r>
              <a:rPr lang="en-US" sz="2000" dirty="0"/>
              <a:t> data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progresif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b="1" dirty="0"/>
              <a:t>block data yang anti-</a:t>
            </a:r>
            <a:r>
              <a:rPr lang="en-US" sz="2000" b="1" dirty="0" err="1"/>
              <a:t>retas</a:t>
            </a:r>
            <a:r>
              <a:rPr lang="en-US" sz="2000" b="1" dirty="0"/>
              <a:t> dan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diubah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pada </a:t>
            </a:r>
            <a:r>
              <a:rPr lang="en-US" sz="2000" dirty="0" err="1"/>
              <a:t>akhir</a:t>
            </a:r>
            <a:r>
              <a:rPr lang="en-US" sz="2000" dirty="0"/>
              <a:t> proses, </a:t>
            </a:r>
            <a:r>
              <a:rPr lang="en-US" sz="2000" dirty="0" err="1"/>
              <a:t>seluruh</a:t>
            </a:r>
            <a:r>
              <a:rPr lang="en-US" sz="2000" dirty="0"/>
              <a:t> </a:t>
            </a: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aktifitas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diperiksa</a:t>
            </a:r>
            <a:r>
              <a:rPr lang="en-US" sz="2000" dirty="0"/>
              <a:t> </a:t>
            </a:r>
            <a:r>
              <a:rPr lang="en-US" sz="2000" dirty="0" err="1"/>
              <a:t>kembali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</a:t>
            </a:r>
            <a:r>
              <a:rPr lang="en-US" sz="2000" dirty="0" err="1"/>
              <a:t>ilustrasi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dijelaskan</a:t>
            </a:r>
            <a:r>
              <a:rPr lang="en-US" sz="2000" dirty="0"/>
              <a:t> dua </a:t>
            </a: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: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Proses </a:t>
            </a:r>
            <a:r>
              <a:rPr lang="en-US" sz="2000" dirty="0" err="1"/>
              <a:t>pengiriman</a:t>
            </a:r>
            <a:r>
              <a:rPr lang="en-US" sz="2000" dirty="0"/>
              <a:t> </a:t>
            </a:r>
            <a:r>
              <a:rPr lang="en-US" sz="2000" dirty="0" err="1"/>
              <a:t>bahan</a:t>
            </a:r>
            <a:r>
              <a:rPr lang="en-US" sz="2000" dirty="0"/>
              <a:t> </a:t>
            </a:r>
            <a:r>
              <a:rPr lang="en-US" sz="2000" dirty="0" err="1"/>
              <a:t>baku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farm-to-table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menerapkan</a:t>
            </a:r>
            <a:r>
              <a:rPr lang="en-US" sz="2000" dirty="0"/>
              <a:t> </a:t>
            </a:r>
            <a:r>
              <a:rPr lang="en-US" sz="2000" dirty="0" err="1"/>
              <a:t>pencatatan</a:t>
            </a:r>
            <a:r>
              <a:rPr lang="en-US" sz="2000" dirty="0"/>
              <a:t> Quality Control (QC)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IoT.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Proses </a:t>
            </a:r>
            <a:r>
              <a:rPr lang="en-US" sz="2000" dirty="0" err="1"/>
              <a:t>distribusi</a:t>
            </a:r>
            <a:r>
              <a:rPr lang="en-US" sz="2000" dirty="0"/>
              <a:t> Wine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menggabungkan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</a:t>
            </a:r>
            <a:r>
              <a:rPr lang="en-US" sz="2000" dirty="0" err="1"/>
              <a:t>Notarisasi</a:t>
            </a:r>
            <a:r>
              <a:rPr lang="en-US" sz="2000" dirty="0"/>
              <a:t> dan Process Flow Tracking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keperluan</a:t>
            </a:r>
            <a:r>
              <a:rPr lang="en-US" sz="2000" dirty="0"/>
              <a:t> anti </a:t>
            </a:r>
            <a:r>
              <a:rPr lang="en-US" sz="2000" dirty="0" err="1"/>
              <a:t>pemalsuan</a:t>
            </a:r>
            <a:r>
              <a:rPr lang="en-US" sz="2000" dirty="0"/>
              <a:t> (anti-counterfeit).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913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4191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menjaga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daging</a:t>
            </a:r>
            <a:r>
              <a:rPr lang="en-US" sz="1600" dirty="0"/>
              <a:t> </a:t>
            </a:r>
            <a:r>
              <a:rPr lang="en-US" sz="1600" dirty="0" err="1"/>
              <a:t>sapi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menjaga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10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kelembaban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65%.</a:t>
            </a:r>
          </a:p>
          <a:p>
            <a:pPr marL="355600" marR="5080" indent="-3429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daging</a:t>
            </a:r>
            <a:r>
              <a:rPr lang="en-US" sz="1600" dirty="0"/>
              <a:t> </a:t>
            </a:r>
            <a:r>
              <a:rPr lang="en-US" sz="1600" dirty="0" err="1"/>
              <a:t>sapi</a:t>
            </a:r>
            <a:r>
              <a:rPr lang="en-US" sz="1600" dirty="0"/>
              <a:t> </a:t>
            </a:r>
            <a:r>
              <a:rPr lang="en-US" sz="1600" dirty="0" err="1"/>
              <a:t>disegel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kemasan</a:t>
            </a:r>
            <a:r>
              <a:rPr lang="en-US" sz="1600" dirty="0"/>
              <a:t> yang </a:t>
            </a:r>
            <a:r>
              <a:rPr lang="en-US" sz="1600" dirty="0" err="1"/>
              <a:t>mendukung</a:t>
            </a:r>
            <a:r>
              <a:rPr lang="en-US" sz="1600" dirty="0"/>
              <a:t> IoT.</a:t>
            </a:r>
          </a:p>
          <a:p>
            <a:pPr marL="355600" marR="5080" indent="-3429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dicatatkan</a:t>
            </a:r>
            <a:r>
              <a:rPr lang="en-US" sz="1600" dirty="0"/>
              <a:t> </a:t>
            </a:r>
            <a:r>
              <a:rPr lang="en-US" sz="1600" dirty="0" err="1"/>
              <a:t>kedalam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Carrier A </a:t>
            </a:r>
            <a:r>
              <a:rPr lang="en-US" sz="1600" dirty="0" err="1"/>
              <a:t>sampai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pabrik</a:t>
            </a:r>
            <a:r>
              <a:rPr lang="en-US" sz="1600" dirty="0"/>
              <a:t>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Di </a:t>
            </a:r>
            <a:r>
              <a:rPr lang="en-US" sz="1600" dirty="0" err="1"/>
              <a:t>Pabrik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storage </a:t>
            </a:r>
            <a:r>
              <a:rPr lang="en-US" sz="1600" dirty="0" err="1"/>
              <a:t>awal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IoT dan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5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dan </a:t>
            </a:r>
            <a:r>
              <a:rPr lang="en-US" sz="1600" dirty="0" err="1"/>
              <a:t>kelembaban</a:t>
            </a:r>
            <a:r>
              <a:rPr lang="en-US" sz="1600" dirty="0"/>
              <a:t> 63%, dan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lalu</a:t>
            </a:r>
            <a:r>
              <a:rPr lang="en-US" sz="1600" dirty="0"/>
              <a:t> </a:t>
            </a:r>
            <a:r>
              <a:rPr lang="en-US" sz="1600" dirty="0" err="1"/>
              <a:t>dicatatkan</a:t>
            </a:r>
            <a:r>
              <a:rPr lang="en-US" sz="1600" dirty="0"/>
              <a:t> oleh </a:t>
            </a:r>
            <a:r>
              <a:rPr lang="en-US" sz="1600" dirty="0" err="1"/>
              <a:t>perangkat</a:t>
            </a:r>
            <a:r>
              <a:rPr lang="en-US" sz="1600" dirty="0"/>
              <a:t> IoT </a:t>
            </a:r>
            <a:r>
              <a:rPr lang="en-US" sz="1600" dirty="0" err="1"/>
              <a:t>ke</a:t>
            </a:r>
            <a:r>
              <a:rPr lang="en-US" sz="1600" dirty="0"/>
              <a:t> blockchain.</a:t>
            </a:r>
          </a:p>
          <a:p>
            <a:pPr marL="355600" marR="5080" indent="-3429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Carrier B </a:t>
            </a:r>
            <a:r>
              <a:rPr lang="en-US" sz="1600" dirty="0" err="1"/>
              <a:t>melanjutkan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Mobil yang juga </a:t>
            </a:r>
            <a:r>
              <a:rPr lang="en-US" sz="1600" dirty="0" err="1"/>
              <a:t>dilengkapi</a:t>
            </a:r>
            <a:r>
              <a:rPr lang="en-US" sz="1600" dirty="0"/>
              <a:t> IoT dan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6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dan </a:t>
            </a:r>
            <a:r>
              <a:rPr lang="en-US" sz="1600" dirty="0" err="1"/>
              <a:t>kelembaban</a:t>
            </a:r>
            <a:r>
              <a:rPr lang="en-US" sz="1600" dirty="0"/>
              <a:t> 62% (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) </a:t>
            </a:r>
            <a:r>
              <a:rPr lang="en-US" sz="1600" dirty="0" err="1"/>
              <a:t>dicatatkan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blockchain.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Sesampainya</a:t>
            </a:r>
            <a:r>
              <a:rPr lang="en-US" sz="1600" dirty="0"/>
              <a:t> di Gudang,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kembali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IoT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4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dan </a:t>
            </a:r>
            <a:r>
              <a:rPr lang="en-US" sz="1600" dirty="0" err="1"/>
              <a:t>kelembaban</a:t>
            </a:r>
            <a:r>
              <a:rPr lang="en-US" sz="1600" dirty="0"/>
              <a:t> 61% (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) </a:t>
            </a:r>
            <a:r>
              <a:rPr lang="en-US" sz="1600" dirty="0" err="1"/>
              <a:t>dicatatkan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blockchain.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Proses </a:t>
            </a:r>
            <a:r>
              <a:rPr lang="en-US" sz="1600" dirty="0" err="1"/>
              <a:t>dilanjut</a:t>
            </a:r>
            <a:r>
              <a:rPr lang="en-US" sz="1600" dirty="0"/>
              <a:t> oleh Carrier C dan </a:t>
            </a:r>
            <a:r>
              <a:rPr lang="en-US" sz="1600" dirty="0" err="1"/>
              <a:t>perangkat</a:t>
            </a:r>
            <a:r>
              <a:rPr lang="en-US" sz="1600" dirty="0"/>
              <a:t> IoT </a:t>
            </a:r>
            <a:r>
              <a:rPr lang="en-US" sz="1600" dirty="0" err="1"/>
              <a:t>kembali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12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dan </a:t>
            </a:r>
            <a:r>
              <a:rPr lang="en-US" sz="1600" dirty="0" err="1"/>
              <a:t>kelembaban</a:t>
            </a:r>
            <a:r>
              <a:rPr lang="en-US" sz="1600" dirty="0"/>
              <a:t> 66%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)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memicu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proses </a:t>
            </a:r>
            <a:r>
              <a:rPr lang="en-US" sz="1600" dirty="0" err="1"/>
              <a:t>penalti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Carrier C.</a:t>
            </a:r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terlibat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mengetahui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mana yang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pelanggaran</a:t>
            </a:r>
            <a:r>
              <a:rPr lang="en-US" sz="1600" dirty="0"/>
              <a:t> </a:t>
            </a:r>
            <a:r>
              <a:rPr lang="en-US" sz="1600" dirty="0" err="1"/>
              <a:t>kesepakatan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dan </a:t>
            </a:r>
            <a:r>
              <a:rPr lang="en-US" sz="1600" dirty="0" err="1"/>
              <a:t>Kelembaban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Distributed Ledger.</a:t>
            </a:r>
            <a:endParaRPr sz="16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23E5B2D-50A9-7AFC-A0F9-B99DC932BDD8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1002656"/>
            <a:ext cx="8763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3.1. Process </a:t>
            </a:r>
            <a:r>
              <a:rPr lang="en-US"/>
              <a:t>Flow Tracking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9D1D42D-89BA-1A08-16F7-118548DE0D2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524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SCM QC &amp; IoT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25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="" xmlns:p14="http://schemas.microsoft.com/office/powerpoint/2010/main" xmlns:pr="smNativeData" val="SMDATA_16_ylO0WxMAAAAlAAAACwAAAA0AAAAAAAAAAAAAAAAAAAAAAAAAAAAAAAAAAAAAAAAAAAEAAABQAAAAAAAAAAAA4D8AAAAAAADgPwAAAAAAAOA/AAAAAAAA4D8AAAAAAADgPwAAAAAAAOA/AAAAAAAA4D8AAAAAAADgPwAAAAAAAOA/AAAAAAAA4D8CAAAAjAAAAAEAAAAAAAAAk5OTAP///wg+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5OTAP///wEAAAAAAAAAAAAAAAAAAAAAAAAAAAAAAAAAAAAAAAAAAAAAAAB/f38A7uzhA8zMzADAwP8Af39/AAAAAAAAAAAAAAAAAAAAAAAAAAAAIQAAABgAAAAUAAAAXAIAAM4JAAAvSQAA3iYAABAAAAAmAAAACAAAAP//////////"/>
              </a:ext>
            </a:extLst>
          </p:cNvSpPr>
          <p:nvPr/>
        </p:nvSpPr>
        <p:spPr>
          <a:xfrm>
            <a:off x="672148" y="2008504"/>
            <a:ext cx="11224577" cy="4309745"/>
          </a:xfrm>
          <a:custGeom>
            <a:avLst/>
            <a:gdLst/>
            <a:ahLst/>
            <a:cxnLst/>
            <a:rect l="0" t="0" r="11513185" b="4724400"/>
            <a:pathLst>
              <a:path w="11513185" h="4724400">
                <a:moveTo>
                  <a:pt x="11512854" y="4724198"/>
                </a:moveTo>
                <a:lnTo>
                  <a:pt x="0" y="4724198"/>
                </a:lnTo>
                <a:lnTo>
                  <a:pt x="0" y="0"/>
                </a:lnTo>
                <a:lnTo>
                  <a:pt x="11512854" y="0"/>
                </a:lnTo>
                <a:lnTo>
                  <a:pt x="11512854" y="4724198"/>
                </a:lnTo>
                <a:close/>
              </a:path>
            </a:pathLst>
          </a:custGeom>
          <a:solidFill>
            <a:srgbClr val="939393">
              <a:alpha val="38000"/>
            </a:srgbClr>
          </a:solid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3" name="object 3"/>
          <p:cNvSpPr>
            <a:extLst>
              <a:ext uri="smNativeData">
                <pr:smNativeData xmlns="" xmlns:p14="http://schemas.microsoft.com/office/powerpoint/2010/main" xmlns:pr="smNativeData" val="SMDATA_16_ylO0WxMAAAAlAAAAZAAAAA0AAAAAAAAAAAAAAAAAAAAAAAAAAAAAAAAAAAAAAAAAAAEAAABQAAAAAAAAAAAA4D8AAAAAAADgPwAAAAAAAOA/AAAAAAAA4D8AAAAAAADgPwAAAAAAAOA/AAAAAAAA4D8AAAAAAADgPwAAAAAAAOA/AAAAAAAA4D8CAAAAjAAAAAEAAAACAAAA////AP///wgAAAAAAAAAAMKl4WU32cxAqpUpuxOr3P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ICAv4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fAQAAAELAACsRgAAhCUAABAAAAAmAAAACAAAAP//////////"/>
              </a:ext>
            </a:extLst>
          </p:cNvSpPr>
          <p:nvPr/>
        </p:nvSpPr>
        <p:spPr>
          <a:xfrm>
            <a:off x="990600" y="2209800"/>
            <a:ext cx="10529252" cy="3901122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B6B63D7-D47D-BB48-2876-13FECCD1920C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1002656"/>
            <a:ext cx="8763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3.1. Process </a:t>
            </a:r>
            <a:r>
              <a:rPr lang="en-US"/>
              <a:t>Flow Tracking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7AC22A-83E7-6760-6DCA-CFC59468E7E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4478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SCM QC &amp; IoT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447800"/>
            <a:ext cx="9906000" cy="3939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Producer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kebun</a:t>
            </a:r>
            <a:r>
              <a:rPr lang="en-US" sz="2000" dirty="0"/>
              <a:t> </a:t>
            </a:r>
            <a:r>
              <a:rPr lang="en-US" sz="2000" dirty="0" err="1"/>
              <a:t>anggur</a:t>
            </a:r>
            <a:r>
              <a:rPr lang="en-US" sz="2000" dirty="0"/>
              <a:t> </a:t>
            </a:r>
            <a:r>
              <a:rPr lang="en-US" sz="2000" dirty="0" err="1"/>
              <a:t>mencatatkan</a:t>
            </a:r>
            <a:r>
              <a:rPr lang="en-US" sz="2000" dirty="0"/>
              <a:t> data </a:t>
            </a:r>
            <a:r>
              <a:rPr lang="en-US" sz="2000" dirty="0" err="1"/>
              <a:t>kualitas</a:t>
            </a:r>
            <a:r>
              <a:rPr lang="en-US" sz="2000" dirty="0"/>
              <a:t> dan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anggur</a:t>
            </a:r>
            <a:r>
              <a:rPr lang="en-US" sz="2000" dirty="0"/>
              <a:t>, proses dan </a:t>
            </a:r>
            <a:r>
              <a:rPr lang="en-US" sz="2000" dirty="0" err="1"/>
              <a:t>lokasi</a:t>
            </a:r>
            <a:r>
              <a:rPr lang="en-US" sz="2000" dirty="0"/>
              <a:t> </a:t>
            </a:r>
            <a:r>
              <a:rPr lang="en-US" sz="2000" dirty="0" err="1"/>
              <a:t>kebun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smartphone yang </a:t>
            </a:r>
            <a:r>
              <a:rPr lang="en-US" sz="2000" dirty="0" err="1"/>
              <a:t>terkoneksi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blockchain, </a:t>
            </a:r>
            <a:r>
              <a:rPr lang="en-US" sz="2000" dirty="0" err="1"/>
              <a:t>sehingga</a:t>
            </a:r>
            <a:r>
              <a:rPr lang="en-US" sz="2000" dirty="0"/>
              <a:t> data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tercatat</a:t>
            </a:r>
            <a:r>
              <a:rPr lang="en-US" sz="2000" dirty="0"/>
              <a:t> di blockchain (</a:t>
            </a: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folder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).</a:t>
            </a:r>
          </a:p>
          <a:p>
            <a:pPr marL="355600" marR="5080" indent="-3429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Retailer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producer </a:t>
            </a:r>
            <a:r>
              <a:rPr lang="en-US" sz="2000" dirty="0" err="1"/>
              <a:t>lalu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pengemasan</a:t>
            </a:r>
            <a:r>
              <a:rPr lang="en-US" sz="2000" dirty="0"/>
              <a:t> dan </a:t>
            </a:r>
            <a:r>
              <a:rPr lang="en-US" sz="2000" dirty="0" err="1"/>
              <a:t>memberikan</a:t>
            </a:r>
            <a:r>
              <a:rPr lang="en-US" sz="2000" dirty="0"/>
              <a:t> label pada </a:t>
            </a:r>
            <a:r>
              <a:rPr lang="en-US" sz="2000" dirty="0" err="1"/>
              <a:t>leher</a:t>
            </a:r>
            <a:r>
              <a:rPr lang="en-US" sz="2000" dirty="0"/>
              <a:t> </a:t>
            </a:r>
            <a:r>
              <a:rPr lang="en-US" sz="2000" dirty="0" err="1"/>
              <a:t>botol</a:t>
            </a:r>
            <a:r>
              <a:rPr lang="en-US" sz="2000" dirty="0"/>
              <a:t>, </a:t>
            </a:r>
            <a:r>
              <a:rPr lang="en-US" sz="2000" dirty="0" err="1"/>
              <a:t>dilanjutkan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mencatatkan</a:t>
            </a:r>
            <a:r>
              <a:rPr lang="en-US" sz="2000" dirty="0"/>
              <a:t> data </a:t>
            </a:r>
            <a:r>
              <a:rPr lang="en-US" sz="2000" dirty="0" err="1"/>
              <a:t>aktivitas</a:t>
            </a:r>
            <a:r>
              <a:rPr lang="en-US" sz="2000" dirty="0"/>
              <a:t> </a:t>
            </a:r>
            <a:r>
              <a:rPr lang="en-US" sz="2000" dirty="0" err="1"/>
              <a:t>pengemasan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blockchain </a:t>
            </a:r>
            <a:r>
              <a:rPr lang="en-US" sz="2000" dirty="0" err="1"/>
              <a:t>menggunakan</a:t>
            </a:r>
            <a:r>
              <a:rPr lang="en-US" sz="2000" dirty="0"/>
              <a:t> smartphone (</a:t>
            </a: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folder </a:t>
            </a:r>
            <a:r>
              <a:rPr lang="en-US" sz="2000" dirty="0" err="1"/>
              <a:t>menjadi</a:t>
            </a:r>
            <a:r>
              <a:rPr lang="en-US" sz="2000" dirty="0"/>
              <a:t> dua).</a:t>
            </a:r>
          </a:p>
          <a:p>
            <a:pPr marL="355600" marR="5080" indent="-342900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355600" marR="5080" indent="-3429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Pembeli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penelusuran</a:t>
            </a:r>
            <a:r>
              <a:rPr lang="en-US" sz="2000" dirty="0"/>
              <a:t> data </a:t>
            </a:r>
            <a:r>
              <a:rPr lang="en-US" sz="2000" dirty="0" err="1"/>
              <a:t>mulai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Producer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Retailer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scan label </a:t>
            </a:r>
            <a:r>
              <a:rPr lang="en-US" sz="2000" dirty="0" err="1"/>
              <a:t>merah</a:t>
            </a:r>
            <a:r>
              <a:rPr lang="en-US" sz="2000" dirty="0"/>
              <a:t> pada </a:t>
            </a:r>
            <a:r>
              <a:rPr lang="en-US" sz="2000" dirty="0" err="1"/>
              <a:t>leher</a:t>
            </a:r>
            <a:r>
              <a:rPr lang="en-US" sz="2000" dirty="0"/>
              <a:t> </a:t>
            </a:r>
            <a:r>
              <a:rPr lang="en-US" sz="2000" dirty="0" err="1"/>
              <a:t>botol</a:t>
            </a:r>
            <a:r>
              <a:rPr lang="en-US" sz="2000" dirty="0"/>
              <a:t>, </a:t>
            </a:r>
            <a:r>
              <a:rPr lang="en-US" sz="2000" dirty="0" err="1"/>
              <a:t>sekaligus</a:t>
            </a:r>
            <a:r>
              <a:rPr lang="en-US" sz="2000" dirty="0"/>
              <a:t> juga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keasliannya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data yang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blockchain dan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diubah</a:t>
            </a:r>
            <a:r>
              <a:rPr lang="en-US" sz="2000" dirty="0"/>
              <a:t> oleh </a:t>
            </a:r>
            <a:r>
              <a:rPr lang="en-US" sz="2000" dirty="0" err="1"/>
              <a:t>siapapun</a:t>
            </a:r>
            <a:r>
              <a:rPr lang="en-US" sz="2000" dirty="0"/>
              <a:t>.</a:t>
            </a:r>
            <a:endParaRPr sz="20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D3DD4AD-F436-9FDF-0F0F-4AE70A4B12CC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14400" y="250508"/>
            <a:ext cx="9448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3.2. Process </a:t>
            </a:r>
            <a:r>
              <a:rPr lang="en-US"/>
              <a:t>Flow Tracking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BEBEFAC-28A0-E6F6-4D31-F727DE8CEA6B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778828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Anti-counterfeit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9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A0AAAAAAAAAAAAAAAAAAAAAAAAAAAAAAAAAAAAAAAAAAAEAAABQAAAAAAAAAAAA4D8AAAAAAADgPwAAAAAAAOA/AAAAAAAA4D8AAAAAAADgPwAAAAAAAOA/AAAAAAAA4D8AAAAAAADgPwAAAAAAAOA/AAAAAAAA4D8CAAAAjAAAAAEAAAACAAAA////AP///wgAAAAAAAAAAO7eRey6NoZBkTj21iGsaB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7P////4GAAAgOgAANyoAABAAAAAmAAAACAAAAP//////////"/>
              </a:ext>
            </a:extLst>
          </p:cNvSpPr>
          <p:nvPr/>
        </p:nvSpPr>
        <p:spPr>
          <a:xfrm>
            <a:off x="1752600" y="1141412"/>
            <a:ext cx="8921750" cy="5486400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B416BDC-F516-ED7C-C677-7AF26AEB7D69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14400" y="250508"/>
            <a:ext cx="9448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3.2. Process </a:t>
            </a:r>
            <a:r>
              <a:rPr lang="en-US"/>
              <a:t>Flow Tracking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4CE7238-6E14-8CC2-3743-208185B5526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688899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Anti-counterfeit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FB416BDC-F516-ED7C-C677-7AF26AEB7D69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14400" y="250508"/>
            <a:ext cx="9448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3.2. Process </a:t>
            </a:r>
            <a:r>
              <a:rPr lang="en-US"/>
              <a:t>Flow Tracking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4CE7238-6E14-8CC2-3743-208185B5526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688899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Forensik untuk Tindak Pidana Pencucian Uang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71D8C-2960-F02B-3AC4-6C570575E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37" y="1406236"/>
            <a:ext cx="6690545" cy="4317879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F1CB45C-AA72-4000-F1F6-0FBC07B447BC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660690"/>
            <a:ext cx="4343400" cy="3939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290513" marR="5080" indent="-277813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/>
              <a:t>Melihat profil resiko komprehensif dari suatu wallet yang mencurigakan</a:t>
            </a:r>
            <a:endParaRPr lang="en-US" sz="2000" dirty="0"/>
          </a:p>
          <a:p>
            <a:pPr marL="290513" marR="5080" indent="-277813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/>
              <a:t>Melacak sumber dan tujuan transfer token yang dijadikan alat pemindahan dana (misalnya BTC, ETH, USDT, USDC) dari dan ke wallet yang mencurigakan tersebut</a:t>
            </a:r>
          </a:p>
          <a:p>
            <a:pPr marL="290513" marR="5080" indent="-277813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/>
              <a:t>Memetakan seluruh histori flow transfernya dalam bentuk grafis seperti pada ilustrasi di samping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355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/>
              <a:t>4. Desentralisasi Aplikasi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</a:t>
            </a:r>
            <a:r>
              <a:rPr lang="en-US" sz="2000" dirty="0" err="1"/>
              <a:t>aplikasi</a:t>
            </a:r>
            <a:r>
              <a:rPr lang="en-US" sz="2000" dirty="0"/>
              <a:t> non-blockchain pada </a:t>
            </a:r>
            <a:r>
              <a:rPr lang="en-US" sz="2000" dirty="0" err="1"/>
              <a:t>umumnya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sifat</a:t>
            </a:r>
            <a:r>
              <a:rPr lang="en-US" sz="2000" dirty="0"/>
              <a:t> </a:t>
            </a:r>
            <a:r>
              <a:rPr lang="en-US" sz="2000" dirty="0" err="1"/>
              <a:t>ter-</a:t>
            </a:r>
            <a:r>
              <a:rPr lang="en-US" sz="2000" b="1" dirty="0" err="1"/>
              <a:t>sentralisasi</a:t>
            </a:r>
            <a:r>
              <a:rPr lang="en-US" sz="2000" b="1" dirty="0"/>
              <a:t>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database dan </a:t>
            </a:r>
            <a:r>
              <a:rPr lang="en-US" sz="2000" dirty="0" err="1"/>
              <a:t>pemrosesan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terpusat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server </a:t>
            </a:r>
            <a:r>
              <a:rPr lang="en-US" sz="2000" dirty="0" err="1"/>
              <a:t>lalu</a:t>
            </a:r>
            <a:r>
              <a:rPr lang="en-US" sz="2000" dirty="0"/>
              <a:t> client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mengaksesnya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computer </a:t>
            </a:r>
            <a:r>
              <a:rPr lang="en-US" sz="2000" dirty="0" err="1"/>
              <a:t>atau</a:t>
            </a:r>
            <a:r>
              <a:rPr lang="en-US" sz="2000" dirty="0"/>
              <a:t> smartphone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clientnya</a:t>
            </a:r>
            <a:br>
              <a:rPr lang="en-US" sz="2000" dirty="0"/>
            </a:br>
            <a:r>
              <a:rPr lang="en-US" sz="2000" dirty="0"/>
              <a:t>Blockchain </a:t>
            </a:r>
            <a:r>
              <a:rPr lang="en-US" sz="2000" dirty="0" err="1"/>
              <a:t>menawarkan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b="1" dirty="0" err="1"/>
              <a:t>desentralisasi</a:t>
            </a:r>
            <a:r>
              <a:rPr lang="en-US" sz="2000" dirty="0"/>
              <a:t> </a:t>
            </a:r>
            <a:r>
              <a:rPr lang="en-US" sz="2000" dirty="0" err="1"/>
              <a:t>dimana</a:t>
            </a:r>
            <a:r>
              <a:rPr lang="en-US" sz="2000" dirty="0"/>
              <a:t> program </a:t>
            </a:r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dan </a:t>
            </a:r>
            <a:r>
              <a:rPr lang="en-US" sz="2000" dirty="0" err="1"/>
              <a:t>diinstallkan</a:t>
            </a:r>
            <a:r>
              <a:rPr lang="en-US" sz="2000" dirty="0"/>
              <a:t> </a:t>
            </a:r>
            <a:r>
              <a:rPr lang="en-US" sz="2000" dirty="0" err="1"/>
              <a:t>tersebar</a:t>
            </a:r>
            <a:r>
              <a:rPr lang="en-US" sz="2000" dirty="0"/>
              <a:t> dan </a:t>
            </a:r>
            <a:r>
              <a:rPr lang="en-US" sz="2000" dirty="0" err="1"/>
              <a:t>disinkronisasikan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kesemua</a:t>
            </a:r>
            <a:r>
              <a:rPr lang="en-US" sz="2000" dirty="0"/>
              <a:t> Node 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8FB25-596A-5138-1B9D-C4F3DCE1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75" y="3810000"/>
            <a:ext cx="7325849" cy="27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28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8763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4.1. </a:t>
            </a:r>
            <a:r>
              <a:rPr lang="en-US" dirty="0" err="1"/>
              <a:t>Desentralisasi</a:t>
            </a:r>
            <a:r>
              <a:rPr lang="en-US" dirty="0"/>
              <a:t> </a:t>
            </a:r>
            <a:r>
              <a:rPr lang="en-US" err="1"/>
              <a:t>Aplikasi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Peningkatan</a:t>
            </a:r>
            <a:r>
              <a:rPr lang="en-US" sz="2000" b="1" dirty="0"/>
              <a:t> </a:t>
            </a:r>
            <a:r>
              <a:rPr lang="en-US" sz="2000" b="1" dirty="0" err="1"/>
              <a:t>Keamanan</a:t>
            </a:r>
            <a:r>
              <a:rPr lang="en-US" sz="2000" b="1" dirty="0"/>
              <a:t> :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diretas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dirusak</a:t>
            </a:r>
            <a:r>
              <a:rPr lang="en-US" sz="2000" dirty="0"/>
              <a:t>. Data yang </a:t>
            </a:r>
            <a:r>
              <a:rPr lang="en-US" sz="2000" dirty="0" err="1"/>
              <a:t>disimpan</a:t>
            </a:r>
            <a:r>
              <a:rPr lang="en-US" sz="2000" dirty="0"/>
              <a:t> juga </a:t>
            </a:r>
            <a:r>
              <a:rPr lang="en-US" sz="2000" dirty="0" err="1"/>
              <a:t>tersebar</a:t>
            </a:r>
            <a:r>
              <a:rPr lang="en-US" sz="2000" dirty="0"/>
              <a:t> di </a:t>
            </a:r>
            <a:r>
              <a:rPr lang="en-US" sz="2000" dirty="0" err="1"/>
              <a:t>beberapa</a:t>
            </a:r>
            <a:r>
              <a:rPr lang="en-US" sz="2000" dirty="0"/>
              <a:t> node,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tahan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serangan</a:t>
            </a:r>
            <a:r>
              <a:rPr lang="en-US" sz="2000" dirty="0"/>
              <a:t>. </a:t>
            </a:r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sangat </a:t>
            </a:r>
            <a:r>
              <a:rPr lang="en-US" sz="2000" dirty="0" err="1"/>
              <a:t>berharga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sensitif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data </a:t>
            </a:r>
            <a:r>
              <a:rPr lang="en-US" sz="2000" dirty="0" err="1"/>
              <a:t>pribadi</a:t>
            </a:r>
            <a:r>
              <a:rPr lang="en-US" sz="2000" dirty="0"/>
              <a:t>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Transparansi</a:t>
            </a:r>
            <a:r>
              <a:rPr lang="en-US" sz="2000" b="1" dirty="0"/>
              <a:t> : </a:t>
            </a:r>
            <a:r>
              <a:rPr lang="en-US" sz="2000" dirty="0" err="1"/>
              <a:t>Jaringan</a:t>
            </a:r>
            <a:r>
              <a:rPr lang="en-US" sz="2000" dirty="0"/>
              <a:t> yang </a:t>
            </a:r>
            <a:r>
              <a:rPr lang="en-US" sz="2000" dirty="0" err="1"/>
              <a:t>terdesentralisasi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transparan</a:t>
            </a:r>
            <a:r>
              <a:rPr lang="en-US" sz="2000" dirty="0"/>
              <a:t>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yang </a:t>
            </a:r>
            <a:r>
              <a:rPr lang="en-US" sz="2000" dirty="0" err="1"/>
              <a:t>terpusat</a:t>
            </a:r>
            <a:r>
              <a:rPr lang="en-US" sz="2000" dirty="0"/>
              <a:t>.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publik</a:t>
            </a:r>
            <a:r>
              <a:rPr lang="en-US" sz="2000" dirty="0"/>
              <a:t> di blockchain, yang </a:t>
            </a:r>
            <a:r>
              <a:rPr lang="en-US" sz="2000" dirty="0" err="1"/>
              <a:t>berarti</a:t>
            </a:r>
            <a:r>
              <a:rPr lang="en-US" sz="2000" dirty="0"/>
              <a:t> </a:t>
            </a:r>
            <a:r>
              <a:rPr lang="en-US" sz="2000" dirty="0" err="1"/>
              <a:t>siapa</a:t>
            </a:r>
            <a:r>
              <a:rPr lang="en-US" sz="2000" dirty="0"/>
              <a:t> pun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mengakses</a:t>
            </a:r>
            <a:r>
              <a:rPr lang="en-US" sz="2000" dirty="0"/>
              <a:t> dan </a:t>
            </a:r>
            <a:r>
              <a:rPr lang="en-US" sz="2000" dirty="0" err="1"/>
              <a:t>memverifikasinya</a:t>
            </a:r>
            <a:r>
              <a:rPr lang="en-US" sz="2000" dirty="0"/>
              <a:t>. </a:t>
            </a:r>
            <a:r>
              <a:rPr lang="en-US" sz="2000" dirty="0" err="1"/>
              <a:t>Transparansi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sangat </a:t>
            </a:r>
            <a:r>
              <a:rPr lang="en-US" sz="2000" dirty="0" err="1"/>
              <a:t>berharga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kepercayaan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pemungutan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rantai</a:t>
            </a:r>
            <a:r>
              <a:rPr lang="en-US" sz="2000" dirty="0"/>
              <a:t> </a:t>
            </a:r>
            <a:r>
              <a:rPr lang="en-US" sz="2000" dirty="0" err="1"/>
              <a:t>pasokan</a:t>
            </a:r>
            <a:r>
              <a:rPr lang="en-US" sz="2000" dirty="0"/>
              <a:t>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>
                <a:solidFill>
                  <a:srgbClr val="666666"/>
                </a:solidFill>
                <a:latin typeface="Aller" charset="0"/>
              </a:rPr>
              <a:t>No single-point of failure : </a:t>
            </a:r>
            <a:r>
              <a:rPr lang="en-US" sz="2000" dirty="0" err="1"/>
              <a:t>Artinya</a:t>
            </a:r>
            <a:r>
              <a:rPr lang="en-US" sz="2000" dirty="0"/>
              <a:t> </a:t>
            </a:r>
            <a:r>
              <a:rPr lang="en-US" sz="2000" dirty="0" err="1"/>
              <a:t>meskipun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node </a:t>
            </a:r>
            <a:r>
              <a:rPr lang="en-US" sz="2000" dirty="0" err="1"/>
              <a:t>mati</a:t>
            </a:r>
            <a:r>
              <a:rPr lang="en-US" sz="2000" dirty="0"/>
              <a:t>,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keseluruhan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berfungsi</a:t>
            </a:r>
            <a:r>
              <a:rPr lang="en-US" sz="2000" dirty="0"/>
              <a:t>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Lebih</a:t>
            </a:r>
            <a:r>
              <a:rPr lang="en-US" sz="2000" b="1" dirty="0"/>
              <a:t> </a:t>
            </a:r>
            <a:r>
              <a:rPr lang="en-US" sz="2000" b="1" dirty="0" err="1"/>
              <a:t>demokratis</a:t>
            </a:r>
            <a:r>
              <a:rPr lang="en-US" sz="2000" b="1" dirty="0"/>
              <a:t> :</a:t>
            </a:r>
            <a:r>
              <a:rPr lang="en-US" sz="2000" dirty="0"/>
              <a:t> </a:t>
            </a:r>
            <a:r>
              <a:rPr lang="en-US" sz="2000" dirty="0" err="1"/>
              <a:t>Desentralisasi</a:t>
            </a:r>
            <a:r>
              <a:rPr lang="en-US" sz="2000" dirty="0"/>
              <a:t> juga </a:t>
            </a:r>
            <a:r>
              <a:rPr lang="en-US" sz="2000" dirty="0" err="1"/>
              <a:t>berarti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otoritas</a:t>
            </a:r>
            <a:r>
              <a:rPr lang="en-US" sz="2000" dirty="0"/>
              <a:t> </a:t>
            </a:r>
            <a:r>
              <a:rPr lang="en-US" sz="2000" dirty="0" err="1"/>
              <a:t>pusat</a:t>
            </a:r>
            <a:r>
              <a:rPr lang="en-US" sz="2000" dirty="0"/>
              <a:t> yang </a:t>
            </a:r>
            <a:r>
              <a:rPr lang="en-US" sz="2000" dirty="0" err="1"/>
              <a:t>mengendalikan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menjadikannya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demokratis</a:t>
            </a:r>
            <a:r>
              <a:rPr lang="en-US" sz="2000" dirty="0"/>
              <a:t> dan </a:t>
            </a:r>
            <a:r>
              <a:rPr lang="en-US" sz="2000" dirty="0" err="1"/>
              <a:t>adil</a:t>
            </a:r>
            <a:r>
              <a:rPr lang="en-US" sz="2000" dirty="0"/>
              <a:t>.</a:t>
            </a:r>
            <a:endParaRPr sz="20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F6E990-11E5-EEE7-5120-7DFA6F9C02AC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3716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Kelebihan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3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44677" y="876300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4.2. </a:t>
            </a:r>
            <a:r>
              <a:rPr lang="en-US" err="1"/>
              <a:t>Desentralisasi</a:t>
            </a:r>
            <a:r>
              <a:rPr lang="en-US"/>
              <a:t> Aplikasi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4000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Skalabilitas</a:t>
            </a:r>
            <a:r>
              <a:rPr lang="en-US" sz="2000" b="1" dirty="0"/>
              <a:t> </a:t>
            </a:r>
            <a:r>
              <a:rPr lang="en-US" sz="2000" b="1" dirty="0" err="1"/>
              <a:t>Terbatas</a:t>
            </a:r>
            <a:r>
              <a:rPr lang="en-US" sz="2000" b="1" dirty="0"/>
              <a:t> :</a:t>
            </a:r>
            <a:r>
              <a:rPr lang="en-US" sz="2000" dirty="0"/>
              <a:t> Karena data </a:t>
            </a:r>
            <a:r>
              <a:rPr lang="en-US" sz="2000" dirty="0" err="1"/>
              <a:t>disimpan</a:t>
            </a:r>
            <a:r>
              <a:rPr lang="en-US" sz="2000" dirty="0"/>
              <a:t> di </a:t>
            </a:r>
            <a:r>
              <a:rPr lang="en-US" sz="2000" dirty="0" err="1"/>
              <a:t>banyak</a:t>
            </a:r>
            <a:r>
              <a:rPr lang="en-US" sz="2000" dirty="0"/>
              <a:t> node, </a:t>
            </a:r>
            <a:r>
              <a:rPr lang="en-US" sz="2000" dirty="0" err="1"/>
              <a:t>aksesnya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lambat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dibandingkan</a:t>
            </a:r>
            <a:r>
              <a:rPr lang="en-US" sz="2000" dirty="0"/>
              <a:t> data yang </a:t>
            </a:r>
            <a:r>
              <a:rPr lang="en-US" sz="2000" dirty="0" err="1"/>
              <a:t>disimpan</a:t>
            </a:r>
            <a:r>
              <a:rPr lang="en-US" sz="2000" dirty="0"/>
              <a:t> di server </a:t>
            </a:r>
            <a:r>
              <a:rPr lang="en-US" sz="2000" dirty="0" err="1"/>
              <a:t>terpusat</a:t>
            </a:r>
            <a:r>
              <a:rPr lang="en-US" sz="2000" dirty="0"/>
              <a:t>. </a:t>
            </a:r>
            <a:r>
              <a:rPr lang="en-US" sz="2000" dirty="0" err="1"/>
              <a:t>Skalabilitas</a:t>
            </a:r>
            <a:r>
              <a:rPr lang="en-US" sz="2000" dirty="0"/>
              <a:t> yang </a:t>
            </a:r>
            <a:r>
              <a:rPr lang="en-US" sz="2000" dirty="0" err="1"/>
              <a:t>terbatas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mempersulit</a:t>
            </a:r>
            <a:r>
              <a:rPr lang="en-US" sz="2000" dirty="0"/>
              <a:t> </a:t>
            </a:r>
            <a:r>
              <a:rPr lang="en-US" sz="2000" dirty="0" err="1"/>
              <a:t>pembuatan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berskala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data yang </a:t>
            </a:r>
            <a:r>
              <a:rPr lang="en-US" sz="2000" dirty="0" err="1"/>
              <a:t>cepat</a:t>
            </a:r>
            <a:r>
              <a:rPr lang="en-US" sz="2000" dirty="0"/>
              <a:t> dan </a:t>
            </a:r>
            <a:r>
              <a:rPr lang="en-US" sz="2000" dirty="0" err="1"/>
              <a:t>andal</a:t>
            </a:r>
            <a:r>
              <a:rPr lang="en-US" sz="2000" dirty="0"/>
              <a:t>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Kompleksitas</a:t>
            </a:r>
            <a:r>
              <a:rPr lang="en-US" sz="2000" b="1" dirty="0"/>
              <a:t> :</a:t>
            </a:r>
            <a:r>
              <a:rPr lang="en-US" sz="2000" dirty="0"/>
              <a:t> </a:t>
            </a:r>
            <a:r>
              <a:rPr lang="en-US" sz="2000" dirty="0" err="1"/>
              <a:t>Pengembangannya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kompleks</a:t>
            </a:r>
            <a:r>
              <a:rPr lang="en-US" sz="2000" dirty="0"/>
              <a:t> </a:t>
            </a:r>
            <a:r>
              <a:rPr lang="en-US" sz="2000" dirty="0" err="1"/>
              <a:t>dibandingkan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tradisional</a:t>
            </a:r>
            <a:r>
              <a:rPr lang="en-US" sz="2000" dirty="0"/>
              <a:t>. </a:t>
            </a:r>
            <a:r>
              <a:rPr lang="en-US" sz="2000" dirty="0" err="1"/>
              <a:t>Pengembang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yang </a:t>
            </a:r>
            <a:r>
              <a:rPr lang="en-US" sz="2000" dirty="0" err="1"/>
              <a:t>kuat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 dan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terdesentralisasi</a:t>
            </a:r>
            <a:r>
              <a:rPr lang="en-US" sz="2000" dirty="0"/>
              <a:t>,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proses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menantang</a:t>
            </a:r>
            <a:r>
              <a:rPr lang="en-US" sz="2000" dirty="0"/>
              <a:t> dan </a:t>
            </a:r>
            <a:r>
              <a:rPr lang="en-US" sz="2000" dirty="0" err="1"/>
              <a:t>memakan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.</a:t>
            </a:r>
          </a:p>
          <a:p>
            <a:pPr marL="469900" marR="5080" indent="-457200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Kurangnya</a:t>
            </a:r>
            <a:r>
              <a:rPr lang="en-US" sz="2000" b="1" dirty="0"/>
              <a:t> </a:t>
            </a:r>
            <a:r>
              <a:rPr lang="en-US" sz="2000" b="1" dirty="0" err="1"/>
              <a:t>Regulasi</a:t>
            </a:r>
            <a:r>
              <a:rPr lang="en-US" sz="2000" b="1" dirty="0"/>
              <a:t> :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yang </a:t>
            </a:r>
            <a:r>
              <a:rPr lang="en-US" sz="2000" dirty="0" err="1"/>
              <a:t>terdesentralisasi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relatif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, dan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sedikit</a:t>
            </a:r>
            <a:r>
              <a:rPr lang="en-US" sz="2000" dirty="0"/>
              <a:t> </a:t>
            </a:r>
            <a:r>
              <a:rPr lang="en-US" sz="2000" dirty="0" err="1"/>
              <a:t>peraturan</a:t>
            </a:r>
            <a:r>
              <a:rPr lang="en-US" sz="2000" dirty="0"/>
              <a:t> yang </a:t>
            </a:r>
            <a:r>
              <a:rPr lang="en-US" sz="2000" dirty="0" err="1"/>
              <a:t>melingkupinya</a:t>
            </a:r>
            <a:r>
              <a:rPr lang="en-US" sz="2000" dirty="0"/>
              <a:t>. </a:t>
            </a:r>
            <a:r>
              <a:rPr lang="en-US" sz="2000" dirty="0" err="1"/>
              <a:t>Kurangnya</a:t>
            </a:r>
            <a:r>
              <a:rPr lang="en-US" sz="2000" dirty="0"/>
              <a:t>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menyulitkan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mematuhi</a:t>
            </a:r>
            <a:r>
              <a:rPr lang="en-US" sz="2000" dirty="0"/>
              <a:t> </a:t>
            </a:r>
            <a:r>
              <a:rPr lang="en-US" sz="2000" dirty="0" err="1"/>
              <a:t>undang-undang</a:t>
            </a:r>
            <a:r>
              <a:rPr lang="en-US" sz="2000" dirty="0"/>
              <a:t> dan </a:t>
            </a:r>
            <a:r>
              <a:rPr lang="en-US" sz="2000" dirty="0" err="1"/>
              <a:t>peraturan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  <a:endParaRPr sz="20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F69AE90-BFEF-8372-8B5F-771D941BF206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05000" y="142494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Kekurangan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1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5410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1.2</a:t>
            </a:r>
            <a:r>
              <a:rPr lang="en-US"/>
              <a:t>. </a:t>
            </a:r>
            <a:r>
              <a:t>Jaringan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48007" y="2261399"/>
            <a:ext cx="62484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Jaringan</a:t>
            </a:r>
            <a:r>
              <a:rPr lang="en-US" sz="2000" dirty="0"/>
              <a:t> Blockchain </a:t>
            </a:r>
            <a:r>
              <a:rPr lang="en-US" sz="2000" dirty="0" err="1"/>
              <a:t>bersifat</a:t>
            </a:r>
            <a:r>
              <a:rPr lang="en-US" sz="2000" dirty="0"/>
              <a:t> Immutable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dimatikan</a:t>
            </a:r>
            <a:r>
              <a:rPr lang="en-US" sz="2000" dirty="0"/>
              <a:t>,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terkoneksi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Internet,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adanya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b="1" dirty="0"/>
              <a:t>No single-point of failure </a:t>
            </a:r>
            <a:r>
              <a:rPr lang="en-US" sz="2000" dirty="0"/>
              <a:t>: </a:t>
            </a:r>
            <a:r>
              <a:rPr lang="en-US" sz="2000" dirty="0" err="1"/>
              <a:t>saat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node </a:t>
            </a:r>
            <a:r>
              <a:rPr lang="en-US" sz="2000" dirty="0" err="1"/>
              <a:t>rusak</a:t>
            </a:r>
            <a:r>
              <a:rPr lang="en-US" sz="2000" dirty="0"/>
              <a:t>, blockchain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node-node lain yang </a:t>
            </a:r>
            <a:r>
              <a:rPr lang="en-US" sz="2000" dirty="0" err="1"/>
              <a:t>mendukung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Self-curing</a:t>
            </a:r>
            <a:r>
              <a:rPr lang="en-US" sz="2000" dirty="0"/>
              <a:t> : </a:t>
            </a:r>
            <a:r>
              <a:rPr lang="en-US" sz="2000" dirty="0" err="1"/>
              <a:t>saat</a:t>
            </a:r>
            <a:r>
              <a:rPr lang="en-US" sz="2000" dirty="0"/>
              <a:t> node yang </a:t>
            </a:r>
            <a:r>
              <a:rPr lang="en-US" sz="2000" dirty="0" err="1"/>
              <a:t>rusak</a:t>
            </a:r>
            <a:r>
              <a:rPr lang="en-US" sz="2000" dirty="0"/>
              <a:t> </a:t>
            </a:r>
            <a:r>
              <a:rPr lang="en-US" sz="2000" dirty="0" err="1"/>
              <a:t>diperbaiki</a:t>
            </a:r>
            <a:r>
              <a:rPr lang="en-US" sz="2000" dirty="0"/>
              <a:t> dan online </a:t>
            </a:r>
            <a:r>
              <a:rPr lang="en-US" sz="2000" dirty="0" err="1"/>
              <a:t>kembali</a:t>
            </a:r>
            <a:r>
              <a:rPr lang="en-US" sz="2000" dirty="0"/>
              <a:t>, node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otomatis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sinkronisasi</a:t>
            </a:r>
            <a:r>
              <a:rPr lang="en-US" sz="2000" dirty="0"/>
              <a:t> data </a:t>
            </a:r>
            <a:r>
              <a:rPr lang="en-US" sz="2000" dirty="0" err="1"/>
              <a:t>dengan</a:t>
            </a:r>
            <a:r>
              <a:rPr lang="en-US" sz="2000" dirty="0"/>
              <a:t> node lain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disamakan</a:t>
            </a:r>
            <a:r>
              <a:rPr lang="en-US" sz="2000" dirty="0"/>
              <a:t> </a:t>
            </a:r>
            <a:r>
              <a:rPr lang="en-US" sz="2000" dirty="0" err="1"/>
              <a:t>kembali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node.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F86AA-D66D-8F0B-A5F2-9BF25FB86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88551"/>
            <a:ext cx="4000829" cy="2680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885B2-DF95-451F-9C31-3906CE48E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311" y="3256152"/>
            <a:ext cx="345696" cy="345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CABB2-0BAC-80A7-1849-BC1246A6E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59" y="1981200"/>
            <a:ext cx="430530" cy="430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A2474-1F00-E489-78E2-B41227BC0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9" y="3684270"/>
            <a:ext cx="430530" cy="43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09EFD-CB02-0FA8-7C15-6282BA698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36" y="2371292"/>
            <a:ext cx="430530" cy="430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04E41-886D-B26D-035B-97CEE95C9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51" y="2088551"/>
            <a:ext cx="345696" cy="345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639C0C-B38B-2678-14A7-5980F2A18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47" y="3445205"/>
            <a:ext cx="430530" cy="430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872E0-59F6-B299-42A5-A9C49A099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42" y="4446270"/>
            <a:ext cx="430530" cy="430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5A191-3090-CF47-33E5-B6774E341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434" y="3229940"/>
            <a:ext cx="430530" cy="43053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1F98EF61-8F5A-7B69-5160-3CE7E85D2ED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864394" y="1637665"/>
            <a:ext cx="3505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Immutability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6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00133" y="840796"/>
            <a:ext cx="7848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4.3 </a:t>
            </a:r>
            <a:r>
              <a:rPr lang="en-US" err="1"/>
              <a:t>Desentralisasi</a:t>
            </a:r>
            <a:r>
              <a:rPr lang="en-US"/>
              <a:t> Aplikasi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06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DeFi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singkatan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b="1" dirty="0"/>
              <a:t>Decentralized Finance</a:t>
            </a:r>
            <a:r>
              <a:rPr lang="en-US" sz="2000" dirty="0"/>
              <a:t>,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finansial</a:t>
            </a:r>
            <a:r>
              <a:rPr lang="en-US" sz="2000" dirty="0"/>
              <a:t> yang </a:t>
            </a:r>
            <a:r>
              <a:rPr lang="en-US" sz="2000" dirty="0" err="1"/>
              <a:t>terdesentralisasi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singkatnya</a:t>
            </a:r>
            <a:r>
              <a:rPr lang="en-US" sz="2000" dirty="0"/>
              <a:t> FinTech yang </a:t>
            </a:r>
            <a:r>
              <a:rPr lang="en-US" sz="2000" dirty="0" err="1"/>
              <a:t>berjalan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DeFi: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sp>
        <p:nvSpPr>
          <p:cNvPr id="4" name="Google Shape;2015;p58">
            <a:extLst>
              <a:ext uri="{FF2B5EF4-FFF2-40B4-BE49-F238E27FC236}">
                <a16:creationId xmlns:a16="http://schemas.microsoft.com/office/drawing/2014/main" id="{A2BF78D0-1D59-D89F-0AAF-51355623141A}"/>
              </a:ext>
            </a:extLst>
          </p:cNvPr>
          <p:cNvSpPr/>
          <p:nvPr/>
        </p:nvSpPr>
        <p:spPr>
          <a:xfrm>
            <a:off x="6775636" y="3408800"/>
            <a:ext cx="1163200" cy="1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2400"/>
          </a:p>
        </p:txBody>
      </p:sp>
      <p:sp>
        <p:nvSpPr>
          <p:cNvPr id="5" name="Google Shape;2013;p58">
            <a:extLst>
              <a:ext uri="{FF2B5EF4-FFF2-40B4-BE49-F238E27FC236}">
                <a16:creationId xmlns:a16="http://schemas.microsoft.com/office/drawing/2014/main" id="{D14A6017-8B61-4352-DBCB-B2C891659542}"/>
              </a:ext>
            </a:extLst>
          </p:cNvPr>
          <p:cNvSpPr/>
          <p:nvPr/>
        </p:nvSpPr>
        <p:spPr>
          <a:xfrm>
            <a:off x="4253135" y="3370488"/>
            <a:ext cx="1163200" cy="1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2400"/>
          </a:p>
        </p:txBody>
      </p:sp>
      <p:sp>
        <p:nvSpPr>
          <p:cNvPr id="6" name="Google Shape;2004;p58">
            <a:extLst>
              <a:ext uri="{FF2B5EF4-FFF2-40B4-BE49-F238E27FC236}">
                <a16:creationId xmlns:a16="http://schemas.microsoft.com/office/drawing/2014/main" id="{DFA10983-63F4-E754-BF17-C720E03D0F06}"/>
              </a:ext>
            </a:extLst>
          </p:cNvPr>
          <p:cNvSpPr txBox="1">
            <a:spLocks/>
          </p:cNvSpPr>
          <p:nvPr/>
        </p:nvSpPr>
        <p:spPr>
          <a:xfrm>
            <a:off x="1187247" y="4221800"/>
            <a:ext cx="2311328" cy="73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STABLECOIN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7" name="Google Shape;2005;p58">
            <a:extLst>
              <a:ext uri="{FF2B5EF4-FFF2-40B4-BE49-F238E27FC236}">
                <a16:creationId xmlns:a16="http://schemas.microsoft.com/office/drawing/2014/main" id="{C7022209-11A7-DC84-62E9-BBFC1D87804A}"/>
              </a:ext>
            </a:extLst>
          </p:cNvPr>
          <p:cNvSpPr txBox="1">
            <a:spLocks/>
          </p:cNvSpPr>
          <p:nvPr/>
        </p:nvSpPr>
        <p:spPr>
          <a:xfrm>
            <a:off x="1197852" y="4745116"/>
            <a:ext cx="2228800" cy="1543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121900" tIns="121900" rIns="121900" bIns="121900" numCol="1" anchor="t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Token yang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nilainya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selalu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mengikuti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mata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uang fiat (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misalnya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USD, EUR, IDR)</a:t>
            </a:r>
          </a:p>
        </p:txBody>
      </p:sp>
      <p:sp>
        <p:nvSpPr>
          <p:cNvPr id="8" name="Google Shape;2006;p58">
            <a:extLst>
              <a:ext uri="{FF2B5EF4-FFF2-40B4-BE49-F238E27FC236}">
                <a16:creationId xmlns:a16="http://schemas.microsoft.com/office/drawing/2014/main" id="{E4AFDB5A-1300-7693-52D4-0097395E85A3}"/>
              </a:ext>
            </a:extLst>
          </p:cNvPr>
          <p:cNvSpPr txBox="1">
            <a:spLocks/>
          </p:cNvSpPr>
          <p:nvPr/>
        </p:nvSpPr>
        <p:spPr>
          <a:xfrm>
            <a:off x="3699145" y="4221800"/>
            <a:ext cx="2450577" cy="73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DERIVATIVES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9" name="Google Shape;2007;p58">
            <a:extLst>
              <a:ext uri="{FF2B5EF4-FFF2-40B4-BE49-F238E27FC236}">
                <a16:creationId xmlns:a16="http://schemas.microsoft.com/office/drawing/2014/main" id="{DED80EFC-6F49-4E06-0FBD-90D8D82733FE}"/>
              </a:ext>
            </a:extLst>
          </p:cNvPr>
          <p:cNvSpPr txBox="1">
            <a:spLocks/>
          </p:cNvSpPr>
          <p:nvPr/>
        </p:nvSpPr>
        <p:spPr>
          <a:xfrm>
            <a:off x="3720352" y="4745116"/>
            <a:ext cx="2450577" cy="1543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Aset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Digital yang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merepresentasikan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Saham, Options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atau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Asuransi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10" name="Google Shape;2008;p58">
            <a:extLst>
              <a:ext uri="{FF2B5EF4-FFF2-40B4-BE49-F238E27FC236}">
                <a16:creationId xmlns:a16="http://schemas.microsoft.com/office/drawing/2014/main" id="{0BC003E8-1B7E-ECEA-89A9-B8203BC00990}"/>
              </a:ext>
            </a:extLst>
          </p:cNvPr>
          <p:cNvSpPr txBox="1">
            <a:spLocks/>
          </p:cNvSpPr>
          <p:nvPr/>
        </p:nvSpPr>
        <p:spPr>
          <a:xfrm>
            <a:off x="6242848" y="4221800"/>
            <a:ext cx="2228800" cy="73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LENDING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11" name="Google Shape;2009;p58">
            <a:extLst>
              <a:ext uri="{FF2B5EF4-FFF2-40B4-BE49-F238E27FC236}">
                <a16:creationId xmlns:a16="http://schemas.microsoft.com/office/drawing/2014/main" id="{98C1F0DC-8BE2-7684-83E2-AEF7BCFA8124}"/>
              </a:ext>
            </a:extLst>
          </p:cNvPr>
          <p:cNvSpPr txBox="1">
            <a:spLocks/>
          </p:cNvSpPr>
          <p:nvPr/>
        </p:nvSpPr>
        <p:spPr>
          <a:xfrm>
            <a:off x="6197433" y="4745116"/>
            <a:ext cx="2300724" cy="1543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Pinjaman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Kripto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dengan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menggunakan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jaminan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Kripto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lain</a:t>
            </a:r>
          </a:p>
        </p:txBody>
      </p:sp>
      <p:sp>
        <p:nvSpPr>
          <p:cNvPr id="12" name="Google Shape;2010;p58">
            <a:extLst>
              <a:ext uri="{FF2B5EF4-FFF2-40B4-BE49-F238E27FC236}">
                <a16:creationId xmlns:a16="http://schemas.microsoft.com/office/drawing/2014/main" id="{72939FEF-0DCC-2B69-1849-32A9763FB790}"/>
              </a:ext>
            </a:extLst>
          </p:cNvPr>
          <p:cNvSpPr txBox="1">
            <a:spLocks/>
          </p:cNvSpPr>
          <p:nvPr/>
        </p:nvSpPr>
        <p:spPr>
          <a:xfrm>
            <a:off x="8765348" y="4221800"/>
            <a:ext cx="2228800" cy="73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300" b="1" i="0" u="none" strike="noStrike" kern="1" spc="0" baseline="0">
                <a:solidFill>
                  <a:schemeClr val="bg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EXCHANGE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13" name="Google Shape;2011;p58">
            <a:extLst>
              <a:ext uri="{FF2B5EF4-FFF2-40B4-BE49-F238E27FC236}">
                <a16:creationId xmlns:a16="http://schemas.microsoft.com/office/drawing/2014/main" id="{3B42ACB8-4102-CF72-4090-1AEA85FF0696}"/>
              </a:ext>
            </a:extLst>
          </p:cNvPr>
          <p:cNvSpPr txBox="1">
            <a:spLocks/>
          </p:cNvSpPr>
          <p:nvPr/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Aplikasi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tempat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menukar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dari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satu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ke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lainnya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  <p:sp>
        <p:nvSpPr>
          <p:cNvPr id="14" name="Google Shape;2012;p58">
            <a:extLst>
              <a:ext uri="{FF2B5EF4-FFF2-40B4-BE49-F238E27FC236}">
                <a16:creationId xmlns:a16="http://schemas.microsoft.com/office/drawing/2014/main" id="{86968077-693E-6324-183B-52CC2AE6E200}"/>
              </a:ext>
            </a:extLst>
          </p:cNvPr>
          <p:cNvSpPr/>
          <p:nvPr/>
        </p:nvSpPr>
        <p:spPr>
          <a:xfrm>
            <a:off x="1730633" y="3370488"/>
            <a:ext cx="1163200" cy="1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2400"/>
          </a:p>
        </p:txBody>
      </p:sp>
      <p:sp>
        <p:nvSpPr>
          <p:cNvPr id="15" name="Google Shape;2014;p58">
            <a:extLst>
              <a:ext uri="{FF2B5EF4-FFF2-40B4-BE49-F238E27FC236}">
                <a16:creationId xmlns:a16="http://schemas.microsoft.com/office/drawing/2014/main" id="{F769E688-FA33-1AB9-A7C6-9AEBE244D54A}"/>
              </a:ext>
            </a:extLst>
          </p:cNvPr>
          <p:cNvSpPr/>
          <p:nvPr/>
        </p:nvSpPr>
        <p:spPr>
          <a:xfrm>
            <a:off x="9298148" y="3370488"/>
            <a:ext cx="1163200" cy="116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rtl="0"/>
            <a:endParaRPr sz="2400"/>
          </a:p>
        </p:txBody>
      </p:sp>
      <p:grpSp>
        <p:nvGrpSpPr>
          <p:cNvPr id="16" name="Google Shape;2018;p58">
            <a:extLst>
              <a:ext uri="{FF2B5EF4-FFF2-40B4-BE49-F238E27FC236}">
                <a16:creationId xmlns:a16="http://schemas.microsoft.com/office/drawing/2014/main" id="{96A1080C-E890-7D06-B0E1-3D3A9CF0A92F}"/>
              </a:ext>
            </a:extLst>
          </p:cNvPr>
          <p:cNvGrpSpPr/>
          <p:nvPr/>
        </p:nvGrpSpPr>
        <p:grpSpPr>
          <a:xfrm>
            <a:off x="4534899" y="3688355"/>
            <a:ext cx="545591" cy="521592"/>
            <a:chOff x="7441465" y="2302860"/>
            <a:chExt cx="342192" cy="32714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17" name="Google Shape;2019;p58">
              <a:extLst>
                <a:ext uri="{FF2B5EF4-FFF2-40B4-BE49-F238E27FC236}">
                  <a16:creationId xmlns:a16="http://schemas.microsoft.com/office/drawing/2014/main" id="{41BFEA33-CB60-6B06-B67C-22C158F18FF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18" name="Google Shape;2020;p58">
              <a:extLst>
                <a:ext uri="{FF2B5EF4-FFF2-40B4-BE49-F238E27FC236}">
                  <a16:creationId xmlns:a16="http://schemas.microsoft.com/office/drawing/2014/main" id="{53A310B7-4643-16DE-673E-478DB67C872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</p:grpSp>
      <p:grpSp>
        <p:nvGrpSpPr>
          <p:cNvPr id="19" name="Google Shape;14200;p85">
            <a:extLst>
              <a:ext uri="{FF2B5EF4-FFF2-40B4-BE49-F238E27FC236}">
                <a16:creationId xmlns:a16="http://schemas.microsoft.com/office/drawing/2014/main" id="{4415319F-0FD2-7F73-D970-51F4DBFB1F42}"/>
              </a:ext>
            </a:extLst>
          </p:cNvPr>
          <p:cNvGrpSpPr/>
          <p:nvPr/>
        </p:nvGrpSpPr>
        <p:grpSpPr>
          <a:xfrm>
            <a:off x="7073105" y="3719032"/>
            <a:ext cx="568273" cy="545487"/>
            <a:chOff x="2770052" y="2009628"/>
            <a:chExt cx="327085" cy="27708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20" name="Google Shape;14201;p85">
              <a:extLst>
                <a:ext uri="{FF2B5EF4-FFF2-40B4-BE49-F238E27FC236}">
                  <a16:creationId xmlns:a16="http://schemas.microsoft.com/office/drawing/2014/main" id="{553622F2-3D69-856F-5D43-44AA1550EE83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21" name="Google Shape;14202;p85">
              <a:extLst>
                <a:ext uri="{FF2B5EF4-FFF2-40B4-BE49-F238E27FC236}">
                  <a16:creationId xmlns:a16="http://schemas.microsoft.com/office/drawing/2014/main" id="{21E2542A-7398-D41E-DC2C-1CECFE725AB7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</p:grpSp>
      <p:grpSp>
        <p:nvGrpSpPr>
          <p:cNvPr id="22" name="Google Shape;14131;p85">
            <a:extLst>
              <a:ext uri="{FF2B5EF4-FFF2-40B4-BE49-F238E27FC236}">
                <a16:creationId xmlns:a16="http://schemas.microsoft.com/office/drawing/2014/main" id="{CAD7625A-6FEA-D24B-5015-23BCE0F866FA}"/>
              </a:ext>
            </a:extLst>
          </p:cNvPr>
          <p:cNvGrpSpPr/>
          <p:nvPr/>
        </p:nvGrpSpPr>
        <p:grpSpPr>
          <a:xfrm>
            <a:off x="9559181" y="3640612"/>
            <a:ext cx="629092" cy="632931"/>
            <a:chOff x="2280029" y="1970604"/>
            <a:chExt cx="353631" cy="354395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23" name="Google Shape;14132;p85">
              <a:extLst>
                <a:ext uri="{FF2B5EF4-FFF2-40B4-BE49-F238E27FC236}">
                  <a16:creationId xmlns:a16="http://schemas.microsoft.com/office/drawing/2014/main" id="{FDA45081-8F23-1F1A-2D78-A84D06ACE68A}"/>
                </a:ext>
              </a:extLst>
            </p:cNvPr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24" name="Google Shape;14133;p85">
              <a:extLst>
                <a:ext uri="{FF2B5EF4-FFF2-40B4-BE49-F238E27FC236}">
                  <a16:creationId xmlns:a16="http://schemas.microsoft.com/office/drawing/2014/main" id="{383EDAAC-8157-EADD-11B1-E83EE586F6DD}"/>
                </a:ext>
              </a:extLst>
            </p:cNvPr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25" name="Google Shape;14134;p85">
              <a:extLst>
                <a:ext uri="{FF2B5EF4-FFF2-40B4-BE49-F238E27FC236}">
                  <a16:creationId xmlns:a16="http://schemas.microsoft.com/office/drawing/2014/main" id="{BC066085-A4F9-5FD6-FB6D-97AB1088E640}"/>
                </a:ext>
              </a:extLst>
            </p:cNvPr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26" name="Google Shape;14135;p85">
              <a:extLst>
                <a:ext uri="{FF2B5EF4-FFF2-40B4-BE49-F238E27FC236}">
                  <a16:creationId xmlns:a16="http://schemas.microsoft.com/office/drawing/2014/main" id="{8916F595-086A-0AD8-5293-F35AEE25CA05}"/>
                </a:ext>
              </a:extLst>
            </p:cNvPr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</p:grpSp>
      <p:grpSp>
        <p:nvGrpSpPr>
          <p:cNvPr id="27" name="Google Shape;10710;p79">
            <a:extLst>
              <a:ext uri="{FF2B5EF4-FFF2-40B4-BE49-F238E27FC236}">
                <a16:creationId xmlns:a16="http://schemas.microsoft.com/office/drawing/2014/main" id="{5A6E72C2-EEB7-189D-0BF6-C9FC8D743E31}"/>
              </a:ext>
            </a:extLst>
          </p:cNvPr>
          <p:cNvGrpSpPr/>
          <p:nvPr/>
        </p:nvGrpSpPr>
        <p:grpSpPr>
          <a:xfrm>
            <a:off x="2064181" y="3722689"/>
            <a:ext cx="496097" cy="473657"/>
            <a:chOff x="7390435" y="3680868"/>
            <a:chExt cx="372073" cy="35524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28" name="Google Shape;10711;p79">
              <a:extLst>
                <a:ext uri="{FF2B5EF4-FFF2-40B4-BE49-F238E27FC236}">
                  <a16:creationId xmlns:a16="http://schemas.microsoft.com/office/drawing/2014/main" id="{2C5CEAC1-FED1-482F-E47A-E60AEF9E9D4A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29" name="Google Shape;10712;p79">
              <a:extLst>
                <a:ext uri="{FF2B5EF4-FFF2-40B4-BE49-F238E27FC236}">
                  <a16:creationId xmlns:a16="http://schemas.microsoft.com/office/drawing/2014/main" id="{8462EDD3-7734-98A9-BB45-1A4E12AF1B5D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30" name="Google Shape;10713;p79">
              <a:extLst>
                <a:ext uri="{FF2B5EF4-FFF2-40B4-BE49-F238E27FC236}">
                  <a16:creationId xmlns:a16="http://schemas.microsoft.com/office/drawing/2014/main" id="{A9EF124D-DF90-DD8D-1763-82F101B465BF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31" name="Google Shape;10714;p79">
              <a:extLst>
                <a:ext uri="{FF2B5EF4-FFF2-40B4-BE49-F238E27FC236}">
                  <a16:creationId xmlns:a16="http://schemas.microsoft.com/office/drawing/2014/main" id="{4B4490E1-8675-056C-6F30-FEFEF8793D37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32" name="Google Shape;10715;p79">
              <a:extLst>
                <a:ext uri="{FF2B5EF4-FFF2-40B4-BE49-F238E27FC236}">
                  <a16:creationId xmlns:a16="http://schemas.microsoft.com/office/drawing/2014/main" id="{CEF9498E-65E6-AC4A-2C05-69B94909380F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  <p:sp>
          <p:nvSpPr>
            <p:cNvPr id="33" name="Google Shape;10716;p79">
              <a:extLst>
                <a:ext uri="{FF2B5EF4-FFF2-40B4-BE49-F238E27FC236}">
                  <a16:creationId xmlns:a16="http://schemas.microsoft.com/office/drawing/2014/main" id="{1B62D5A6-0FC6-8D51-9A79-8E968DAA5BE3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rtl="0"/>
              <a:endParaRPr sz="2400"/>
            </a:p>
          </p:txBody>
        </p:sp>
      </p:grpSp>
      <p:sp>
        <p:nvSpPr>
          <p:cNvPr id="36" name="object 4">
            <a:extLst>
              <a:ext uri="{FF2B5EF4-FFF2-40B4-BE49-F238E27FC236}">
                <a16:creationId xmlns:a16="http://schemas.microsoft.com/office/drawing/2014/main" id="{47A700CA-BA30-81DC-922E-3B2F891F040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2954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DeFi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98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914400"/>
            <a:ext cx="9067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4.4 </a:t>
            </a:r>
            <a:r>
              <a:rPr lang="en-US" err="1"/>
              <a:t>Desentralisasi</a:t>
            </a:r>
            <a:r>
              <a:rPr lang="en-US"/>
              <a:t> Aplikasi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BA86DEA-3A53-34A0-94FA-486045F64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88" y="1752600"/>
            <a:ext cx="8755224" cy="498715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5632FE9D-9DC3-F1D2-73FB-FA10FA30465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3716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Ekosistem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DeFi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3962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>
                <a:solidFill>
                  <a:schemeClr val="bg1"/>
                </a:solidFill>
              </a:rPr>
              <a:t>Cryptocurrency</a:t>
            </a: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5410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Fitur </a:t>
            </a:r>
            <a:r>
              <a:rPr lang="en-US" sz="2000" dirty="0" err="1"/>
              <a:t>bawaan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protocol blockchain </a:t>
            </a:r>
            <a:r>
              <a:rPr lang="en-US" sz="2000" dirty="0" err="1"/>
              <a:t>adalah</a:t>
            </a:r>
            <a:r>
              <a:rPr lang="en-US" sz="2000" dirty="0"/>
              <a:t> Token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Cryptocurrency. </a:t>
            </a:r>
            <a:r>
              <a:rPr lang="en-US" sz="2000" dirty="0" err="1"/>
              <a:t>Terjaminnya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data pada blockchain sangat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memunculkan</a:t>
            </a:r>
            <a:r>
              <a:rPr lang="en-US" sz="2000" dirty="0"/>
              <a:t> asset digital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diperjualbelikan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wallet </a:t>
            </a:r>
            <a:r>
              <a:rPr lang="en-US" sz="2000" dirty="0" err="1"/>
              <a:t>ke</a:t>
            </a:r>
            <a:r>
              <a:rPr lang="en-US" sz="2000" dirty="0"/>
              <a:t> wallet lain.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</a:t>
            </a:r>
            <a:r>
              <a:rPr lang="en-US" sz="2000" dirty="0" err="1"/>
              <a:t>sesi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1. </a:t>
            </a:r>
            <a:r>
              <a:rPr lang="en-US" sz="2000" dirty="0" err="1"/>
              <a:t>Pembuatan</a:t>
            </a:r>
            <a:r>
              <a:rPr lang="en-US" sz="2000" dirty="0"/>
              <a:t> Cryptocurrency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2. </a:t>
            </a:r>
            <a:r>
              <a:rPr lang="en-US" sz="2000" dirty="0" err="1"/>
              <a:t>Apa</a:t>
            </a:r>
            <a:r>
              <a:rPr lang="en-US" sz="2000" dirty="0"/>
              <a:t> </a:t>
            </a:r>
            <a:r>
              <a:rPr lang="en-US" sz="2000" dirty="0" err="1"/>
              <a:t>perbedaan</a:t>
            </a:r>
            <a:r>
              <a:rPr lang="en-US" sz="2000" dirty="0"/>
              <a:t> Coin dan Token</a:t>
            </a:r>
            <a:br>
              <a:rPr lang="en-US" sz="2000" dirty="0"/>
            </a:br>
            <a:r>
              <a:rPr lang="en-US" sz="2000" dirty="0"/>
              <a:t>3. </a:t>
            </a:r>
            <a:r>
              <a:rPr lang="en-US" sz="2000" dirty="0" err="1"/>
              <a:t>Jenis-jenis</a:t>
            </a:r>
            <a:r>
              <a:rPr lang="en-US" sz="2000" dirty="0"/>
              <a:t> Token</a:t>
            </a:r>
            <a:br>
              <a:rPr lang="en-US" sz="2000" dirty="0"/>
            </a:b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B87C9-666D-9386-4E14-F04029D3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2057400"/>
            <a:ext cx="4665017" cy="30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6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16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1. Pembuatan </a:t>
            </a:r>
            <a:r>
              <a:rPr lang="en-US" sz="3600"/>
              <a:t>Cryptocurrency</a:t>
            </a:r>
            <a:endParaRPr/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324600" cy="381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dibahas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pada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Blockchain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</a:t>
            </a:r>
            <a:r>
              <a:rPr lang="en-US" sz="1600" dirty="0" err="1"/>
              <a:t>pertamakali</a:t>
            </a:r>
            <a:r>
              <a:rPr lang="en-US" sz="1600" dirty="0"/>
              <a:t> </a:t>
            </a:r>
            <a:r>
              <a:rPr lang="en-US" sz="1600" dirty="0" err="1"/>
              <a:t>diperkenalkan</a:t>
            </a:r>
            <a:r>
              <a:rPr lang="en-US" sz="1600" dirty="0"/>
              <a:t> pada protocol Ethereum.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perkembangannya</a:t>
            </a:r>
            <a:r>
              <a:rPr lang="en-US" sz="1600" dirty="0"/>
              <a:t>, </a:t>
            </a:r>
            <a:r>
              <a:rPr lang="en-US" sz="1600" dirty="0" err="1"/>
              <a:t>pengkodean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standarisasi</a:t>
            </a:r>
            <a:r>
              <a:rPr lang="en-US" sz="1600" dirty="0"/>
              <a:t> yang </a:t>
            </a:r>
            <a:r>
              <a:rPr lang="en-US" sz="1600" dirty="0" err="1"/>
              <a:t>disebut</a:t>
            </a:r>
            <a:r>
              <a:rPr lang="en-US" sz="1600" dirty="0"/>
              <a:t> ERC (Ethereum Request for Comments).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Dari </a:t>
            </a:r>
            <a:r>
              <a:rPr lang="en-US" sz="1600" dirty="0" err="1"/>
              <a:t>sekian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standar</a:t>
            </a:r>
            <a:r>
              <a:rPr lang="en-US" sz="1600" dirty="0"/>
              <a:t> ERC,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ERC yang </a:t>
            </a:r>
            <a:r>
              <a:rPr lang="en-US" sz="1600" dirty="0" err="1"/>
              <a:t>dikhususkan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menangani</a:t>
            </a:r>
            <a:r>
              <a:rPr lang="en-US" sz="1600" dirty="0"/>
              <a:t> </a:t>
            </a:r>
            <a:r>
              <a:rPr lang="en-US" sz="1600" dirty="0" err="1"/>
              <a:t>fungsi-fungsi</a:t>
            </a:r>
            <a:r>
              <a:rPr lang="en-US" sz="1600" dirty="0"/>
              <a:t> asset digital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cek</a:t>
            </a:r>
            <a:r>
              <a:rPr lang="en-US" sz="1600" dirty="0"/>
              <a:t> balance, transfer, minting (</a:t>
            </a:r>
            <a:r>
              <a:rPr lang="en-US" sz="1600" dirty="0" err="1"/>
              <a:t>mengeluarkan</a:t>
            </a:r>
            <a:r>
              <a:rPr lang="en-US" sz="1600" dirty="0"/>
              <a:t> </a:t>
            </a:r>
            <a:r>
              <a:rPr lang="en-US" sz="1600" dirty="0" err="1"/>
              <a:t>sejumlah</a:t>
            </a:r>
            <a:r>
              <a:rPr lang="en-US" sz="1600" dirty="0"/>
              <a:t> token </a:t>
            </a:r>
            <a:r>
              <a:rPr lang="en-US" sz="1600" dirty="0" err="1"/>
              <a:t>baru</a:t>
            </a:r>
            <a:r>
              <a:rPr lang="en-US" sz="1600" dirty="0"/>
              <a:t>) dan burning (</a:t>
            </a:r>
            <a:r>
              <a:rPr lang="en-US" sz="1600" dirty="0" err="1"/>
              <a:t>menghilangkan</a:t>
            </a:r>
            <a:r>
              <a:rPr lang="en-US" sz="1600" dirty="0"/>
              <a:t> </a:t>
            </a:r>
            <a:r>
              <a:rPr lang="en-US" sz="1600" dirty="0" err="1"/>
              <a:t>sejumlah</a:t>
            </a:r>
            <a:r>
              <a:rPr lang="en-US" sz="1600" dirty="0"/>
              <a:t> token) </a:t>
            </a:r>
            <a:r>
              <a:rPr lang="en-US" sz="1600" dirty="0" err="1"/>
              <a:t>yaitu</a:t>
            </a:r>
            <a:r>
              <a:rPr lang="en-US" sz="1600" dirty="0"/>
              <a:t> ERC-20.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Penemuan</a:t>
            </a:r>
            <a:r>
              <a:rPr lang="en-US" sz="1600" dirty="0"/>
              <a:t> ERC-20 </a:t>
            </a:r>
            <a:r>
              <a:rPr lang="en-US" sz="1600" dirty="0" err="1"/>
              <a:t>inilah</a:t>
            </a:r>
            <a:r>
              <a:rPr lang="en-US" sz="1600" dirty="0"/>
              <a:t> yang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revolusioner</a:t>
            </a:r>
            <a:r>
              <a:rPr lang="en-US" sz="1600" dirty="0"/>
              <a:t> dan </a:t>
            </a:r>
            <a:r>
              <a:rPr lang="en-US" sz="1600" dirty="0" err="1"/>
              <a:t>banyak</a:t>
            </a:r>
            <a:r>
              <a:rPr lang="en-US" sz="1600" dirty="0"/>
              <a:t> Project Blockchain </a:t>
            </a:r>
            <a:r>
              <a:rPr lang="en-US" sz="1600" dirty="0" err="1"/>
              <a:t>berlomba-lomba</a:t>
            </a:r>
            <a:r>
              <a:rPr lang="en-US" sz="1600" dirty="0"/>
              <a:t> </a:t>
            </a:r>
            <a:r>
              <a:rPr lang="en-US" sz="1600" dirty="0" err="1"/>
              <a:t>mengeluarkan</a:t>
            </a:r>
            <a:r>
              <a:rPr lang="en-US" sz="1600" dirty="0"/>
              <a:t> token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ERC-20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penggalangan</a:t>
            </a:r>
            <a:r>
              <a:rPr lang="en-US" sz="1600" dirty="0"/>
              <a:t> dana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membiayai</a:t>
            </a:r>
            <a:r>
              <a:rPr lang="en-US" sz="1600" dirty="0"/>
              <a:t> </a:t>
            </a:r>
            <a:r>
              <a:rPr lang="en-US" sz="1600" dirty="0" err="1"/>
              <a:t>projectnya</a:t>
            </a:r>
            <a:r>
              <a:rPr lang="en-US" sz="1600" dirty="0"/>
              <a:t> yang </a:t>
            </a:r>
            <a:r>
              <a:rPr lang="en-US" sz="1600" dirty="0" err="1"/>
              <a:t>disebut</a:t>
            </a:r>
            <a:r>
              <a:rPr lang="en-US" sz="1600" dirty="0"/>
              <a:t> proses ICO (Initial Coin Offering).  </a:t>
            </a:r>
            <a:br>
              <a:rPr lang="en-US" sz="1600" dirty="0"/>
            </a:br>
            <a:endParaRPr lang="en-US" sz="16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1600" dirty="0"/>
            </a:br>
            <a:r>
              <a:rPr lang="en-US" sz="16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36BC6-480E-7E2B-B99B-F31D1900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981200"/>
            <a:ext cx="411844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3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8991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1.1. Pembuatan </a:t>
            </a:r>
            <a:r>
              <a:rPr lang="en-US" sz="3600"/>
              <a:t>Cryptocurrency</a:t>
            </a:r>
            <a:endParaRPr/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134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program </a:t>
            </a:r>
            <a:r>
              <a:rPr lang="en-US" sz="2000" dirty="0" err="1"/>
              <a:t>smartcontract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token </a:t>
            </a:r>
            <a:r>
              <a:rPr lang="en-US" sz="2000" dirty="0" err="1"/>
              <a:t>baru</a:t>
            </a:r>
            <a:r>
              <a:rPr lang="en-US" sz="2000" dirty="0"/>
              <a:t>, </a:t>
            </a:r>
            <a:r>
              <a:rPr lang="en-US" sz="2000" dirty="0" err="1"/>
              <a:t>diperlukan</a:t>
            </a:r>
            <a:r>
              <a:rPr lang="en-US" sz="2000" dirty="0"/>
              <a:t> data-data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 :</a:t>
            </a:r>
            <a:br>
              <a:rPr lang="en-US" sz="2000" dirty="0"/>
            </a:br>
            <a:r>
              <a:rPr lang="en-US" sz="2000" dirty="0"/>
              <a:t>1. Nama Token (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Nama Project,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2000" dirty="0" err="1"/>
              <a:t>Monocerus</a:t>
            </a:r>
            <a:r>
              <a:rPr lang="en-US" sz="2000" dirty="0"/>
              <a:t>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2. Symbol (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singkatan</a:t>
            </a:r>
            <a:r>
              <a:rPr lang="en-US" sz="2000" dirty="0"/>
              <a:t> project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dijadikan</a:t>
            </a:r>
            <a:r>
              <a:rPr lang="en-US" sz="2000" dirty="0"/>
              <a:t> ticker di Exchange,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maksimal</a:t>
            </a:r>
            <a:r>
              <a:rPr lang="en-US" sz="2000" dirty="0"/>
              <a:t> 5 </a:t>
            </a:r>
            <a:r>
              <a:rPr lang="en-US" sz="2000" dirty="0" err="1"/>
              <a:t>huruf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huruf</a:t>
            </a:r>
            <a:r>
              <a:rPr lang="en-US" sz="2000" dirty="0"/>
              <a:t> </a:t>
            </a:r>
            <a:r>
              <a:rPr lang="en-US" sz="2000" dirty="0" err="1"/>
              <a:t>kapital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, </a:t>
            </a:r>
            <a:r>
              <a:rPr lang="en-US" sz="2000" dirty="0" err="1"/>
              <a:t>contoh</a:t>
            </a:r>
            <a:r>
              <a:rPr lang="en-US" sz="2000" dirty="0"/>
              <a:t>: CERUS)</a:t>
            </a:r>
            <a:br>
              <a:rPr lang="en-US" sz="2000" dirty="0"/>
            </a:br>
            <a:r>
              <a:rPr lang="en-US" sz="2000" dirty="0"/>
              <a:t>3. Total Supply (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maksimal</a:t>
            </a:r>
            <a:r>
              <a:rPr lang="en-US" sz="2000" dirty="0"/>
              <a:t> </a:t>
            </a:r>
            <a:r>
              <a:rPr lang="en-US" sz="2000" dirty="0" err="1"/>
              <a:t>peredaran</a:t>
            </a:r>
            <a:r>
              <a:rPr lang="en-US" sz="2000" dirty="0"/>
              <a:t> token)</a:t>
            </a:r>
            <a:br>
              <a:rPr lang="en-US" sz="2000" dirty="0"/>
            </a:br>
            <a:r>
              <a:rPr lang="en-US" sz="2000" dirty="0"/>
              <a:t>4. Decimal (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dibelakang</a:t>
            </a:r>
            <a:r>
              <a:rPr lang="en-US" sz="2000" dirty="0"/>
              <a:t> </a:t>
            </a:r>
            <a:r>
              <a:rPr lang="en-US" sz="2000" dirty="0" err="1"/>
              <a:t>koma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Token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pecahan</a:t>
            </a:r>
            <a:r>
              <a:rPr lang="en-US" sz="2000" dirty="0"/>
              <a:t>,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18)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dasar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program </a:t>
            </a:r>
            <a:r>
              <a:rPr lang="en-US" sz="2000" dirty="0" err="1"/>
              <a:t>smartcontract</a:t>
            </a:r>
            <a:r>
              <a:rPr lang="en-US" sz="2000" dirty="0"/>
              <a:t> token :</a:t>
            </a:r>
            <a:br>
              <a:rPr lang="en-US" sz="2000" dirty="0"/>
            </a:br>
            <a:r>
              <a:rPr lang="en-US" sz="2000" dirty="0"/>
              <a:t>1. Minting (</a:t>
            </a:r>
            <a:r>
              <a:rPr lang="en-US" sz="2000" dirty="0" err="1"/>
              <a:t>menambah</a:t>
            </a:r>
            <a:r>
              <a:rPr lang="en-US" sz="2000" dirty="0"/>
              <a:t> </a:t>
            </a:r>
            <a:r>
              <a:rPr lang="en-US" sz="2000" dirty="0" err="1"/>
              <a:t>peredaran</a:t>
            </a:r>
            <a:r>
              <a:rPr lang="en-US" sz="2000" dirty="0"/>
              <a:t> token)</a:t>
            </a:r>
            <a:br>
              <a:rPr lang="en-US" sz="2000" dirty="0"/>
            </a:br>
            <a:r>
              <a:rPr lang="en-US" sz="2000" dirty="0"/>
              <a:t>2. Burning (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peredaran</a:t>
            </a:r>
            <a:r>
              <a:rPr lang="en-US" sz="2000" dirty="0"/>
              <a:t> token)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3. Transfer (</a:t>
            </a:r>
            <a:r>
              <a:rPr lang="en-US" sz="2000" dirty="0" err="1"/>
              <a:t>memindahkan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wallet </a:t>
            </a:r>
            <a:r>
              <a:rPr lang="en-US" sz="2000" dirty="0" err="1"/>
              <a:t>ke</a:t>
            </a:r>
            <a:r>
              <a:rPr lang="en-US" sz="2000" dirty="0"/>
              <a:t> wallet lain)</a:t>
            </a:r>
            <a:br>
              <a:rPr lang="en-US" sz="2000" dirty="0"/>
            </a:br>
            <a:r>
              <a:rPr lang="en-US" sz="2000" dirty="0"/>
              <a:t>4. Transfer From (transfer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)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3BD1DD-845B-8392-D1ED-4E7AD853B388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752600" y="1524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Persiapan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59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1.2. Pembuatan </a:t>
            </a:r>
            <a:r>
              <a:rPr lang="en-US" sz="3600"/>
              <a:t>Cryptocurrency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134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pengembang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program </a:t>
            </a:r>
            <a:r>
              <a:rPr lang="en-US" sz="2000" dirty="0" err="1"/>
              <a:t>smartcontract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proses deploy </a:t>
            </a:r>
            <a:r>
              <a:rPr lang="en-US" sz="2000" dirty="0" err="1"/>
              <a:t>smartcontract</a:t>
            </a:r>
            <a:r>
              <a:rPr lang="en-US" sz="2000" dirty="0"/>
              <a:t> yang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menginstall</a:t>
            </a:r>
            <a:r>
              <a:rPr lang="en-US" sz="2000" dirty="0"/>
              <a:t> program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kesemua</a:t>
            </a:r>
            <a:r>
              <a:rPr lang="en-US" sz="2000" dirty="0"/>
              <a:t> Node yang </a:t>
            </a:r>
            <a:r>
              <a:rPr lang="en-US" sz="2000" dirty="0" err="1"/>
              <a:t>berada</a:t>
            </a:r>
            <a:r>
              <a:rPr lang="en-US" sz="2000" dirty="0"/>
              <a:t> pada </a:t>
            </a:r>
            <a:r>
              <a:rPr lang="en-US" sz="2000" dirty="0" err="1"/>
              <a:t>Jaringan</a:t>
            </a:r>
            <a:r>
              <a:rPr lang="en-US" sz="2000" dirty="0"/>
              <a:t> Blockchain.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deployment, </a:t>
            </a:r>
            <a:r>
              <a:rPr lang="en-US" sz="2000" dirty="0" err="1"/>
              <a:t>maka</a:t>
            </a:r>
            <a:r>
              <a:rPr lang="en-US" sz="2000" dirty="0"/>
              <a:t> Token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oleh </a:t>
            </a:r>
            <a:r>
              <a:rPr lang="en-US" sz="2000" dirty="0" err="1"/>
              <a:t>semua</a:t>
            </a:r>
            <a:r>
              <a:rPr lang="en-US" sz="2000" dirty="0"/>
              <a:t> orang </a:t>
            </a:r>
            <a:r>
              <a:rPr lang="en-US" sz="2000" dirty="0" err="1"/>
              <a:t>melalui</a:t>
            </a:r>
            <a:r>
              <a:rPr lang="en-US" sz="2000" dirty="0"/>
              <a:t> Distributed Ledger (Block Explorer) dan </a:t>
            </a:r>
            <a:r>
              <a:rPr lang="en-US" sz="2000" dirty="0" err="1"/>
              <a:t>mendapat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pengenal</a:t>
            </a:r>
            <a:r>
              <a:rPr lang="en-US" sz="2000" dirty="0"/>
              <a:t> yang </a:t>
            </a:r>
            <a:r>
              <a:rPr lang="en-US" sz="2000" dirty="0" err="1"/>
              <a:t>disebut</a:t>
            </a:r>
            <a:r>
              <a:rPr lang="en-US" sz="2000" dirty="0"/>
              <a:t> Contract Address.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BA9D7-3E09-C574-F3AB-FD2EEA43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47" y="3810000"/>
            <a:ext cx="5816106" cy="2823897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EE03BC4-CEBF-653E-114D-D5354554A2E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05000" y="154686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Deploy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71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7162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2. Perbedaan Coin dan Token</a:t>
            </a: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51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Suatu</a:t>
            </a:r>
            <a:r>
              <a:rPr lang="en-US" sz="2000" dirty="0"/>
              <a:t> protocol Blockchain pada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diinisiasi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memunculkan</a:t>
            </a:r>
            <a:r>
              <a:rPr lang="en-US" sz="2000" dirty="0"/>
              <a:t> </a:t>
            </a:r>
            <a:r>
              <a:rPr lang="en-US" sz="2000" dirty="0" err="1"/>
              <a:t>Aset</a:t>
            </a:r>
            <a:r>
              <a:rPr lang="en-US" sz="2000" dirty="0"/>
              <a:t> Digital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ongkos</a:t>
            </a:r>
            <a:r>
              <a:rPr lang="en-US" sz="2000" dirty="0"/>
              <a:t> transfer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ongkos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yang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</a:t>
            </a:r>
            <a:r>
              <a:rPr lang="en-US" sz="2000" dirty="0" err="1"/>
              <a:t>tersebut</a:t>
            </a:r>
            <a:r>
              <a:rPr lang="en-US" sz="2000" dirty="0"/>
              <a:t> yang </a:t>
            </a:r>
            <a:r>
              <a:rPr lang="en-US" sz="2000" dirty="0" err="1"/>
              <a:t>disebut</a:t>
            </a:r>
            <a:r>
              <a:rPr lang="en-US" sz="2000" dirty="0"/>
              <a:t> gas-fee. Gas-fee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</a:t>
            </a:r>
            <a:r>
              <a:rPr lang="en-US" sz="2000" dirty="0" err="1"/>
              <a:t>pecahan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Aset</a:t>
            </a:r>
            <a:r>
              <a:rPr lang="en-US" sz="2000" dirty="0"/>
              <a:t> Digital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Aset</a:t>
            </a:r>
            <a:r>
              <a:rPr lang="en-US" sz="2000" dirty="0"/>
              <a:t> Digital yang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bersamaan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protocol blockchain </a:t>
            </a:r>
            <a:r>
              <a:rPr lang="en-US" sz="2000" dirty="0" err="1"/>
              <a:t>inilah</a:t>
            </a:r>
            <a:r>
              <a:rPr lang="en-US" sz="2000" dirty="0"/>
              <a:t> yang di </a:t>
            </a:r>
            <a:r>
              <a:rPr lang="en-US" sz="2000" dirty="0" err="1"/>
              <a:t>sebut</a:t>
            </a:r>
            <a:r>
              <a:rPr lang="en-US" sz="2000" dirty="0"/>
              <a:t> Coin.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2000" dirty="0" err="1"/>
              <a:t>Saat</a:t>
            </a:r>
            <a:r>
              <a:rPr lang="en-US" sz="2000" dirty="0"/>
              <a:t> wallet A </a:t>
            </a:r>
            <a:r>
              <a:rPr lang="en-US" sz="2000" dirty="0" err="1"/>
              <a:t>mentransfer</a:t>
            </a:r>
            <a:r>
              <a:rPr lang="en-US" sz="2000" dirty="0"/>
              <a:t> 10 token PERP </a:t>
            </a:r>
            <a:r>
              <a:rPr lang="en-US" sz="2000" dirty="0" err="1"/>
              <a:t>ke</a:t>
            </a:r>
            <a:r>
              <a:rPr lang="en-US" sz="2000" dirty="0"/>
              <a:t> wallet B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protocol Ethereum, A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mengeluarkan</a:t>
            </a:r>
            <a:r>
              <a:rPr lang="en-US" sz="2000" dirty="0"/>
              <a:t> Coin ETH (Ether) </a:t>
            </a:r>
            <a:r>
              <a:rPr lang="en-US" sz="2000" dirty="0" err="1"/>
              <a:t>sebanyak</a:t>
            </a:r>
            <a:r>
              <a:rPr lang="en-US" sz="2000" dirty="0"/>
              <a:t> 0,001 ETH.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Coin, Token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Aset</a:t>
            </a:r>
            <a:r>
              <a:rPr lang="en-US" sz="2000" dirty="0"/>
              <a:t> Digital yang </a:t>
            </a:r>
            <a:r>
              <a:rPr lang="en-US" sz="2000" dirty="0" err="1"/>
              <a:t>dibentuk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program </a:t>
            </a:r>
            <a:r>
              <a:rPr lang="en-US" sz="2000" dirty="0" err="1"/>
              <a:t>smartcontract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protocol blockchain </a:t>
            </a:r>
            <a:r>
              <a:rPr lang="en-US" sz="2000" dirty="0" err="1"/>
              <a:t>tertentu</a:t>
            </a:r>
            <a:r>
              <a:rPr lang="en-US" sz="2000" dirty="0"/>
              <a:t> dan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Gas-fee.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Contoh</a:t>
            </a:r>
            <a:r>
              <a:rPr lang="en-US" sz="2000" dirty="0"/>
              <a:t>: Programmer </a:t>
            </a:r>
            <a:r>
              <a:rPr lang="en-US" sz="2000" dirty="0" err="1"/>
              <a:t>dari</a:t>
            </a:r>
            <a:r>
              <a:rPr lang="en-US" sz="2000" dirty="0"/>
              <a:t> Project Perpetual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ERC-20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Token dan </a:t>
            </a:r>
            <a:r>
              <a:rPr lang="en-US" sz="2000" dirty="0" err="1"/>
              <a:t>menamai</a:t>
            </a:r>
            <a:r>
              <a:rPr lang="en-US" sz="2000" dirty="0"/>
              <a:t> </a:t>
            </a:r>
            <a:r>
              <a:rPr lang="en-US" sz="2000" dirty="0" err="1"/>
              <a:t>tokennya</a:t>
            </a:r>
            <a:r>
              <a:rPr lang="en-US" sz="2000" dirty="0"/>
              <a:t> PERP </a:t>
            </a:r>
            <a:r>
              <a:rPr lang="en-US" sz="2000" dirty="0" err="1"/>
              <a:t>dengan</a:t>
            </a:r>
            <a:r>
              <a:rPr lang="en-US" sz="2000" dirty="0"/>
              <a:t> total supply 1 </a:t>
            </a:r>
            <a:r>
              <a:rPr lang="en-US" sz="2000" dirty="0" err="1"/>
              <a:t>miliar</a:t>
            </a:r>
            <a:r>
              <a:rPr lang="en-US" sz="2000" dirty="0"/>
              <a:t> token.</a:t>
            </a:r>
            <a:br>
              <a:rPr lang="en-US" sz="2000" dirty="0"/>
            </a:b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931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685800"/>
            <a:ext cx="9296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2.1. Perbedaan Coin dan Token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19E8E-22F9-5593-343A-20398370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9753600" cy="456284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82889F4A-85EB-AE8E-5A3D-DFCDC77F44F0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828800" y="1143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Perbandingan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37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3. </a:t>
            </a:r>
            <a:r>
              <a:rPr lang="en-US"/>
              <a:t>Jenis-jenis Token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5029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ERC-20,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lain yang juga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token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berbeda</a:t>
            </a:r>
            <a:r>
              <a:rPr lang="en-US" sz="2000" dirty="0"/>
              <a:t>. </a:t>
            </a:r>
            <a:r>
              <a:rPr lang="en-US" sz="2000" dirty="0" err="1"/>
              <a:t>Berikut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ERC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token:</a:t>
            </a:r>
            <a:br>
              <a:rPr lang="en-US" sz="2000" dirty="0"/>
            </a:br>
            <a:r>
              <a:rPr lang="en-US" sz="2000" dirty="0"/>
              <a:t>1. ERC-20 – Fungible Token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2. ERC-721 – Non-Fungible Token (NFT)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3. ERC-1155 – Multi-Token (FT &amp; NFT)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74D7A-35A3-F416-7D68-56281865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400"/>
            <a:ext cx="5172075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8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3.1. </a:t>
            </a:r>
            <a:r>
              <a:rPr lang="en-US"/>
              <a:t>Jenis-jenis Token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16FAA-3994-988E-1896-083B674D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61" y="3810000"/>
            <a:ext cx="6613078" cy="2814635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51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Perbedaan</a:t>
            </a:r>
            <a:r>
              <a:rPr lang="en-US" sz="2000" dirty="0"/>
              <a:t> Token </a:t>
            </a:r>
            <a:r>
              <a:rPr lang="en-US" sz="2000" dirty="0" err="1"/>
              <a:t>biasa</a:t>
            </a:r>
            <a:r>
              <a:rPr lang="en-US" sz="2000" dirty="0"/>
              <a:t> (FT) </a:t>
            </a:r>
            <a:r>
              <a:rPr lang="en-US" sz="2000" dirty="0" err="1"/>
              <a:t>dengan</a:t>
            </a:r>
            <a:r>
              <a:rPr lang="en-US" sz="2000" dirty="0"/>
              <a:t> NFT,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FT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sepadan</a:t>
            </a:r>
            <a:r>
              <a:rPr lang="en-US" sz="2000" dirty="0"/>
              <a:t> dan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dipertukarkan</a:t>
            </a:r>
            <a:r>
              <a:rPr lang="en-US" sz="2000" dirty="0"/>
              <a:t> (fungible, interchange-able), </a:t>
            </a:r>
            <a:r>
              <a:rPr lang="en-US" sz="2000" dirty="0" err="1"/>
              <a:t>contohnya</a:t>
            </a:r>
            <a:r>
              <a:rPr lang="en-US" sz="2000" dirty="0"/>
              <a:t>: </a:t>
            </a:r>
            <a:r>
              <a:rPr lang="en-US" sz="2000" dirty="0" err="1"/>
              <a:t>jika</a:t>
            </a:r>
            <a:r>
              <a:rPr lang="en-US" sz="2000" dirty="0"/>
              <a:t> A </a:t>
            </a:r>
            <a:r>
              <a:rPr lang="en-US" sz="2000" dirty="0" err="1"/>
              <a:t>memiliki</a:t>
            </a:r>
            <a:r>
              <a:rPr lang="en-US" sz="2000" dirty="0"/>
              <a:t> 1 Bitcoin dan B </a:t>
            </a:r>
            <a:r>
              <a:rPr lang="en-US" sz="2000" dirty="0" err="1"/>
              <a:t>memiliki</a:t>
            </a:r>
            <a:r>
              <a:rPr lang="en-US" sz="2000" dirty="0"/>
              <a:t> 1 Bitcoin, </a:t>
            </a:r>
            <a:r>
              <a:rPr lang="en-US" sz="2000" dirty="0" err="1"/>
              <a:t>keduanya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pertukaran</a:t>
            </a:r>
            <a:r>
              <a:rPr lang="en-US" sz="2000" dirty="0"/>
              <a:t> </a:t>
            </a:r>
            <a:r>
              <a:rPr lang="en-US" sz="2000" dirty="0" err="1"/>
              <a:t>tanpa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merasa</a:t>
            </a:r>
            <a:r>
              <a:rPr lang="en-US" sz="2000" dirty="0"/>
              <a:t> </a:t>
            </a:r>
            <a:r>
              <a:rPr lang="en-US" sz="2000" dirty="0" err="1"/>
              <a:t>dirugikan</a:t>
            </a:r>
            <a:r>
              <a:rPr lang="en-US" sz="2000" dirty="0"/>
              <a:t>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NFT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ditunjukan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ilustrasi</a:t>
            </a:r>
            <a:r>
              <a:rPr lang="en-US" sz="2000" dirty="0"/>
              <a:t> </a:t>
            </a:r>
            <a:r>
              <a:rPr lang="en-US" sz="2000" dirty="0" err="1"/>
              <a:t>tiket</a:t>
            </a:r>
            <a:r>
              <a:rPr lang="en-US" sz="2000" dirty="0"/>
              <a:t>: </a:t>
            </a:r>
            <a:r>
              <a:rPr lang="en-US" sz="2000" dirty="0" err="1"/>
              <a:t>jika</a:t>
            </a:r>
            <a:r>
              <a:rPr lang="en-US" sz="2000" dirty="0"/>
              <a:t> 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tiket</a:t>
            </a:r>
            <a:r>
              <a:rPr lang="en-US" sz="2000" dirty="0"/>
              <a:t> FRONT ROW dan B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tiket</a:t>
            </a:r>
            <a:r>
              <a:rPr lang="en-US" sz="2000" dirty="0"/>
              <a:t> BACK ROW, </a:t>
            </a:r>
            <a:r>
              <a:rPr lang="en-US" sz="2000" dirty="0" err="1"/>
              <a:t>maka</a:t>
            </a:r>
            <a:r>
              <a:rPr lang="en-US" sz="2000" dirty="0"/>
              <a:t> A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dirugikan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pertukaran</a:t>
            </a:r>
            <a:r>
              <a:rPr lang="en-US" sz="20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17ADB-612B-2F5E-42D3-3E3245CF9279}"/>
              </a:ext>
            </a:extLst>
          </p:cNvPr>
          <p:cNvSpPr/>
          <p:nvPr/>
        </p:nvSpPr>
        <p:spPr>
          <a:xfrm>
            <a:off x="5867400" y="4953000"/>
            <a:ext cx="3276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32C705-FD40-FA39-6260-C48B80A41197}"/>
              </a:ext>
            </a:extLst>
          </p:cNvPr>
          <p:cNvSpPr/>
          <p:nvPr/>
        </p:nvSpPr>
        <p:spPr>
          <a:xfrm>
            <a:off x="2438400" y="5760966"/>
            <a:ext cx="3276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2A47CC3-2961-B3A8-BFBC-9FD3A3CEC20C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828800" y="1524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FT vs NFT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91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610EE-C35B-82EA-6214-5A24E7A9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2113" y="2571318"/>
            <a:ext cx="4427774" cy="2446402"/>
          </a:xfrm>
          <a:prstGeom prst="rect">
            <a:avLst/>
          </a:prstGeom>
        </p:spPr>
      </p:pic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85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1.3.1</a:t>
            </a:r>
            <a:r>
              <a:rPr lang="en-US"/>
              <a:t>. </a:t>
            </a:r>
            <a:r>
              <a:t>Jaringan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770175" y="2533996"/>
            <a:ext cx="2819400" cy="2362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r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b="1" dirty="0"/>
              <a:t>Permissionless</a:t>
            </a:r>
            <a:r>
              <a:rPr lang="en-US" sz="1600" dirty="0"/>
              <a:t> </a:t>
            </a:r>
            <a:r>
              <a:rPr lang="en-US" sz="1600" dirty="0" err="1"/>
              <a:t>mengijinkan</a:t>
            </a:r>
            <a:r>
              <a:rPr lang="en-US" sz="1600" dirty="0"/>
              <a:t> Node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lokasi</a:t>
            </a:r>
            <a:r>
              <a:rPr lang="en-US" sz="1600" dirty="0"/>
              <a:t> </a:t>
            </a:r>
            <a:r>
              <a:rPr lang="en-US" sz="1600" dirty="0" err="1"/>
              <a:t>manapun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bergabung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bersinkronisasi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node lain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persetujuan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</a:t>
            </a:r>
            <a:r>
              <a:rPr lang="en-US" sz="1600" dirty="0" err="1"/>
              <a:t>manapun</a:t>
            </a:r>
            <a:r>
              <a:rPr lang="en-US" sz="1600" dirty="0"/>
              <a:t>. </a:t>
            </a:r>
            <a:r>
              <a:rPr lang="en-US" sz="1600" dirty="0" err="1"/>
              <a:t>Contohnya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Bitcoin, Ethereum, Polygon dan </a:t>
            </a:r>
            <a:r>
              <a:rPr lang="en-US" sz="1600" dirty="0" err="1"/>
              <a:t>sebagainya</a:t>
            </a:r>
            <a:r>
              <a:rPr lang="en-US" sz="1600" dirty="0"/>
              <a:t>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1677AAC-CBDB-C26C-3379-941F9D1EB9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8572878" y="2533996"/>
            <a:ext cx="289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b="1" dirty="0"/>
              <a:t>Permissioned </a:t>
            </a:r>
            <a:r>
              <a:rPr lang="en-US" sz="1600" dirty="0" err="1"/>
              <a:t>mengharuskan</a:t>
            </a:r>
            <a:r>
              <a:rPr lang="en-US" sz="1600" dirty="0"/>
              <a:t> Node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persetujuan</a:t>
            </a:r>
            <a:r>
              <a:rPr lang="en-US" sz="1600" dirty="0"/>
              <a:t> </a:t>
            </a:r>
            <a:r>
              <a:rPr lang="en-US" sz="1600" dirty="0" err="1"/>
              <a:t>terlebih</a:t>
            </a:r>
            <a:r>
              <a:rPr lang="en-US" sz="1600" dirty="0"/>
              <a:t> </a:t>
            </a:r>
            <a:r>
              <a:rPr lang="en-US" sz="1600" dirty="0" err="1"/>
              <a:t>dahulu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</a:t>
            </a:r>
            <a:r>
              <a:rPr lang="en-US" sz="1600" dirty="0" err="1"/>
              <a:t>pengelola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bergabung</a:t>
            </a:r>
            <a:r>
              <a:rPr lang="en-US" sz="1600" dirty="0"/>
              <a:t> dan </a:t>
            </a:r>
            <a:r>
              <a:rPr lang="en-US" sz="1600" dirty="0" err="1"/>
              <a:t>bersinkronisasi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node lain. </a:t>
            </a:r>
            <a:r>
              <a:rPr lang="en-US" sz="1600" dirty="0" err="1"/>
              <a:t>Contohnya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Hyperledger, Quorum dan </a:t>
            </a:r>
            <a:r>
              <a:rPr lang="en-US" sz="1600" dirty="0" err="1"/>
              <a:t>sebagainya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F26A87E-6FD9-DDB9-1C04-682AC30296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2129512" y="1600200"/>
            <a:ext cx="5185687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Jenis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permission dan permissionless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89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3.2. </a:t>
            </a:r>
            <a:r>
              <a:rPr lang="en-US"/>
              <a:t>Jenis-jenis Token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2090420"/>
            <a:ext cx="1051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ERC-1155 </a:t>
            </a:r>
            <a:r>
              <a:rPr lang="en-US" sz="2000" dirty="0" err="1"/>
              <a:t>menggabungkan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ERC-20 dan ERC-721.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, ERC-1155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minting FT alias fungible token (ERC-20) dan NFT ERC-721)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smart contract.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melalui</a:t>
            </a:r>
            <a:r>
              <a:rPr lang="en-US" sz="2000" dirty="0"/>
              <a:t> ERC-1155,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token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menerbitkan</a:t>
            </a:r>
            <a:r>
              <a:rPr lang="en-US" sz="2000" dirty="0"/>
              <a:t> smart contract </a:t>
            </a:r>
            <a:r>
              <a:rPr lang="en-US" sz="2000" dirty="0" err="1"/>
              <a:t>baru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ERC-1155 juga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yang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validitas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. Jadi,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gagal</a:t>
            </a:r>
            <a:r>
              <a:rPr lang="en-US" sz="2000" dirty="0"/>
              <a:t>, token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kembali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wallet </a:t>
            </a:r>
            <a:r>
              <a:rPr lang="en-US" sz="2000" dirty="0" err="1"/>
              <a:t>pengirim</a:t>
            </a:r>
            <a:r>
              <a:rPr lang="en-US" sz="2000" dirty="0"/>
              <a:t>. Fitur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tak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lagi</a:t>
            </a:r>
            <a:r>
              <a:rPr lang="en-US" sz="2000" dirty="0"/>
              <a:t> </a:t>
            </a:r>
            <a:r>
              <a:rPr lang="en-US" sz="2000" dirty="0" err="1"/>
              <a:t>khawatir</a:t>
            </a:r>
            <a:r>
              <a:rPr lang="en-US" sz="2000" dirty="0"/>
              <a:t> </a:t>
            </a:r>
            <a:r>
              <a:rPr lang="en-US" sz="2000" dirty="0" err="1"/>
              <a:t>mengirim</a:t>
            </a:r>
            <a:r>
              <a:rPr lang="en-US" sz="2000" dirty="0"/>
              <a:t> token </a:t>
            </a:r>
            <a:r>
              <a:rPr lang="en-US" sz="2000" dirty="0" err="1"/>
              <a:t>ke</a:t>
            </a:r>
            <a:r>
              <a:rPr lang="en-US" sz="2000" dirty="0"/>
              <a:t> wallet yang salah.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213E7CC-8070-DFDE-1FD3-3B2B6B94605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81200" y="156718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ERC-1155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47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t>3.3. </a:t>
            </a:r>
            <a:r>
              <a:rPr lang="en-US"/>
              <a:t>Jenis-jenis Token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2067560"/>
            <a:ext cx="1051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SBT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Soulbound</a:t>
            </a:r>
            <a:r>
              <a:rPr lang="en-US" sz="2000" dirty="0"/>
              <a:t> Token </a:t>
            </a:r>
            <a:r>
              <a:rPr lang="en-US" sz="2000" dirty="0" err="1"/>
              <a:t>adalah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NFT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ditransferkan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orang lain.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pengertiannya</a:t>
            </a:r>
            <a:r>
              <a:rPr lang="en-US" sz="2000" dirty="0"/>
              <a:t>, token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melekat</a:t>
            </a:r>
            <a:r>
              <a:rPr lang="en-US" sz="2000" dirty="0"/>
              <a:t> </a:t>
            </a:r>
            <a:r>
              <a:rPr lang="en-US" sz="2000" dirty="0" err="1"/>
              <a:t>terus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wallet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seorang</a:t>
            </a:r>
            <a:r>
              <a:rPr lang="en-US" sz="2000" dirty="0"/>
              <a:t> owner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 </a:t>
            </a:r>
            <a:r>
              <a:rPr lang="en-US" sz="2000" dirty="0" err="1"/>
              <a:t>hayatnya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Token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sangat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contohnya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: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Identitas</a:t>
            </a:r>
            <a:r>
              <a:rPr lang="en-US" sz="2000" dirty="0"/>
              <a:t> Digital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(Resume)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Histori</a:t>
            </a:r>
            <a:r>
              <a:rPr lang="en-US" sz="2000" dirty="0"/>
              <a:t> Pendidikan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Prestasi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keanggotaan</a:t>
            </a:r>
            <a:endParaRPr lang="en-US" sz="2000" dirty="0"/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Histori</a:t>
            </a:r>
            <a:r>
              <a:rPr lang="en-US" sz="2000" dirty="0"/>
              <a:t> </a:t>
            </a:r>
            <a:r>
              <a:rPr lang="en-US" sz="2000" dirty="0" err="1"/>
              <a:t>Pinjaman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Credit Scoring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Rekam</a:t>
            </a:r>
            <a:r>
              <a:rPr lang="en-US" sz="2000" dirty="0"/>
              <a:t> </a:t>
            </a:r>
            <a:r>
              <a:rPr lang="en-US" sz="2000" dirty="0" err="1"/>
              <a:t>Medis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24761-2743-C47A-5BBD-04EDBF4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351" y="2819400"/>
            <a:ext cx="3610897" cy="371643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362422E-3DC9-633E-4940-10D87C0FA91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05000" y="15240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SBT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974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019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>
                <a:solidFill>
                  <a:schemeClr val="bg1"/>
                </a:solidFill>
              </a:rPr>
              <a:t>Blockchain Project Feasibility</a:t>
            </a: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5410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</a:t>
            </a:r>
            <a:r>
              <a:rPr lang="en-US" sz="2000" dirty="0" err="1"/>
              <a:t>sesi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dipelajari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project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 pada </a:t>
            </a:r>
            <a:r>
              <a:rPr lang="en-US" sz="2000" dirty="0" err="1"/>
              <a:t>aplikasi</a:t>
            </a:r>
            <a:r>
              <a:rPr lang="en-US" sz="2000" dirty="0"/>
              <a:t> Perusahaan, </a:t>
            </a:r>
            <a:r>
              <a:rPr lang="en-US" sz="2000" dirty="0" err="1"/>
              <a:t>ataukah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Database </a:t>
            </a:r>
            <a:r>
              <a:rPr lang="en-US" sz="2000" dirty="0" err="1"/>
              <a:t>konvensional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Pertimbangan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Blockchain yang paling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dan </a:t>
            </a:r>
            <a:r>
              <a:rPr lang="en-US" sz="2000" dirty="0" err="1"/>
              <a:t>Infrastruktur</a:t>
            </a:r>
            <a:r>
              <a:rPr lang="en-US" sz="2000" dirty="0"/>
              <a:t> mana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A39ED-28CF-D045-09D4-C709CDB3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80502"/>
            <a:ext cx="2896996" cy="28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5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Pertimbangan menggunakan Blockchain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515600" cy="4648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347663" marR="5080" indent="-334963">
              <a:spcBef>
                <a:spcPts val="100"/>
              </a:spcBef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dikembangkan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Aset</a:t>
            </a:r>
            <a:r>
              <a:rPr lang="en-US" sz="2000" dirty="0"/>
              <a:t> Digital (</a:t>
            </a:r>
            <a:r>
              <a:rPr lang="en-US" sz="2000" dirty="0" err="1"/>
              <a:t>tokenisasi</a:t>
            </a:r>
            <a:r>
              <a:rPr lang="en-US" sz="2000" dirty="0"/>
              <a:t>)? Jika </a:t>
            </a:r>
            <a:r>
              <a:rPr lang="en-US" sz="2000" dirty="0" err="1"/>
              <a:t>jawabannya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tidak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Project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terlalu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blockchain, </a:t>
            </a:r>
            <a:r>
              <a:rPr lang="en-US" sz="2000" dirty="0" err="1"/>
              <a:t>kecuali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memanfaatkan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data sharing / proses tracking / </a:t>
            </a:r>
            <a:r>
              <a:rPr lang="en-US" sz="2000" dirty="0" err="1"/>
              <a:t>notarisasinya</a:t>
            </a:r>
            <a:r>
              <a:rPr lang="en-US" sz="2000" dirty="0"/>
              <a:t>.</a:t>
            </a:r>
          </a:p>
          <a:p>
            <a:pPr marL="347663" marR="5080" indent="-334963">
              <a:spcBef>
                <a:spcPts val="100"/>
              </a:spcBef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yang </a:t>
            </a:r>
            <a:r>
              <a:rPr lang="en-US" sz="2000" dirty="0" err="1"/>
              <a:t>dikembangkan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kecepatan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pemrosesan</a:t>
            </a:r>
            <a:r>
              <a:rPr lang="en-US" sz="2000" dirty="0"/>
              <a:t>? Jika </a:t>
            </a:r>
            <a:r>
              <a:rPr lang="en-US" sz="2000" dirty="0" err="1"/>
              <a:t>jawabannya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Project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blockchain, </a:t>
            </a:r>
            <a:r>
              <a:rPr lang="en-US" sz="2000" dirty="0" err="1"/>
              <a:t>karena</a:t>
            </a:r>
            <a:r>
              <a:rPr lang="en-US" sz="2000" dirty="0"/>
              <a:t> database </a:t>
            </a:r>
            <a:r>
              <a:rPr lang="en-US" sz="2000" dirty="0" err="1"/>
              <a:t>konvensional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relative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dibanding</a:t>
            </a:r>
            <a:r>
              <a:rPr lang="en-US" sz="2000" dirty="0"/>
              <a:t> blockchain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memproses</a:t>
            </a:r>
            <a:r>
              <a:rPr lang="en-US" sz="2000" dirty="0"/>
              <a:t>.</a:t>
            </a:r>
          </a:p>
          <a:p>
            <a:pPr marL="347663" marR="5080" indent="-334963">
              <a:spcBef>
                <a:spcPts val="100"/>
              </a:spcBef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Perusahaan (multi-</a:t>
            </a:r>
            <a:r>
              <a:rPr lang="en-US" sz="2000" dirty="0" err="1"/>
              <a:t>institusi</a:t>
            </a:r>
            <a:r>
              <a:rPr lang="en-US" sz="2000" dirty="0"/>
              <a:t>)? Jika </a:t>
            </a:r>
            <a:r>
              <a:rPr lang="en-US" sz="2000" dirty="0" err="1"/>
              <a:t>jawabannya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tidak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Project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blockhain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trust issue (</a:t>
            </a:r>
            <a:r>
              <a:rPr lang="en-US" sz="2000" dirty="0" err="1"/>
              <a:t>masih</a:t>
            </a:r>
            <a:r>
              <a:rPr lang="en-US" sz="2000" dirty="0"/>
              <a:t> internal Perusahaan).</a:t>
            </a:r>
          </a:p>
          <a:p>
            <a:pPr marL="347663" marR="5080" indent="-334963">
              <a:spcBef>
                <a:spcPts val="100"/>
              </a:spcBef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Master Data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? Jika </a:t>
            </a:r>
            <a:r>
              <a:rPr lang="en-US" sz="2000" dirty="0" err="1"/>
              <a:t>jawabannya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Project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blockhain</a:t>
            </a:r>
            <a:r>
              <a:rPr lang="en-US" sz="2000" dirty="0"/>
              <a:t>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Blockchain </a:t>
            </a:r>
            <a:r>
              <a:rPr lang="en-US" sz="2000" dirty="0" err="1"/>
              <a:t>relatif</a:t>
            </a:r>
            <a:r>
              <a:rPr lang="en-US" sz="2000" dirty="0"/>
              <a:t> mahal dan </a:t>
            </a:r>
            <a:r>
              <a:rPr lang="en-US" sz="2000" dirty="0" err="1"/>
              <a:t>perlu</a:t>
            </a:r>
            <a:r>
              <a:rPr lang="en-US" sz="2000" dirty="0"/>
              <a:t> gas-fee </a:t>
            </a:r>
            <a:r>
              <a:rPr lang="en-US" sz="2000" dirty="0" err="1"/>
              <a:t>setiap</a:t>
            </a:r>
            <a:r>
              <a:rPr lang="en-US" sz="2000" dirty="0"/>
              <a:t> kali </a:t>
            </a:r>
            <a:r>
              <a:rPr lang="en-US" sz="2000" dirty="0" err="1"/>
              <a:t>menulis</a:t>
            </a:r>
            <a:r>
              <a:rPr lang="en-US" sz="2000" dirty="0"/>
              <a:t> data.</a:t>
            </a:r>
          </a:p>
          <a:p>
            <a:pPr marL="347663" marR="5080" indent="-334963">
              <a:spcBef>
                <a:spcPts val="100"/>
              </a:spcBef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menghilangkan</a:t>
            </a:r>
            <a:r>
              <a:rPr lang="en-US" sz="2000" dirty="0"/>
              <a:t> </a:t>
            </a:r>
            <a:r>
              <a:rPr lang="en-US" sz="2000" dirty="0" err="1"/>
              <a:t>peran</a:t>
            </a:r>
            <a:r>
              <a:rPr lang="en-US" sz="2000" dirty="0"/>
              <a:t> </a:t>
            </a:r>
            <a:r>
              <a:rPr lang="en-US" sz="2000" dirty="0" err="1"/>
              <a:t>Perantara</a:t>
            </a:r>
            <a:r>
              <a:rPr lang="en-US" sz="2000" dirty="0"/>
              <a:t>, </a:t>
            </a:r>
            <a:r>
              <a:rPr lang="en-US" sz="2000" dirty="0" err="1"/>
              <a:t>contohnya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Bank/</a:t>
            </a:r>
            <a:r>
              <a:rPr lang="en-US" sz="2000" dirty="0" err="1"/>
              <a:t>Notaris</a:t>
            </a:r>
            <a:r>
              <a:rPr lang="en-US" sz="2000" dirty="0"/>
              <a:t> </a:t>
            </a:r>
            <a:r>
              <a:rPr lang="en-US" sz="2000" dirty="0" err="1"/>
              <a:t>dsb</a:t>
            </a:r>
            <a:r>
              <a:rPr lang="en-US" sz="2000" dirty="0"/>
              <a:t>? Jika </a:t>
            </a:r>
            <a:r>
              <a:rPr lang="en-US" sz="2000" dirty="0" err="1"/>
              <a:t>jawabannya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tidak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Project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blockhain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55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Private vs Public vs Consortium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A06B8-D386-F367-6131-4C1BA56582A3}"/>
              </a:ext>
            </a:extLst>
          </p:cNvPr>
          <p:cNvSpPr txBox="1">
            <a:spLocks/>
          </p:cNvSpPr>
          <p:nvPr/>
        </p:nvSpPr>
        <p:spPr>
          <a:xfrm>
            <a:off x="2336799" y="5872162"/>
            <a:ext cx="1378181" cy="528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20B0604020202020204" charset="0"/>
              </a:rPr>
              <a:t> PRIVATE	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20B060402020202020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3BEB51-642C-69F2-525C-AAC48E87B88B}"/>
              </a:ext>
            </a:extLst>
          </p:cNvPr>
          <p:cNvSpPr txBox="1">
            <a:spLocks/>
          </p:cNvSpPr>
          <p:nvPr/>
        </p:nvSpPr>
        <p:spPr>
          <a:xfrm>
            <a:off x="8879276" y="5861730"/>
            <a:ext cx="1697037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20B0604020202020204" charset="0"/>
              </a:rPr>
              <a:t>CONSORTIUM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EF0E5-6336-3071-D492-678F816CA3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817403"/>
            <a:ext cx="2244521" cy="190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1E329A-95F3-788B-2C24-815A3288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19" y="3961009"/>
            <a:ext cx="1378181" cy="1763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BF15C-D596-8BAB-4899-7C48999F6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15" y="4011776"/>
            <a:ext cx="1919361" cy="17128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BDC0EC-0A69-D692-B190-5A3909C9FE73}"/>
              </a:ext>
            </a:extLst>
          </p:cNvPr>
          <p:cNvSpPr txBox="1">
            <a:spLocks/>
          </p:cNvSpPr>
          <p:nvPr/>
        </p:nvSpPr>
        <p:spPr>
          <a:xfrm>
            <a:off x="5448609" y="5861730"/>
            <a:ext cx="1697037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>
            <a:prstTxWarp prst="textNoShape">
              <a:avLst/>
            </a:prstTxWarp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" spc="0" baseline="0">
                <a:solidFill>
                  <a:srgbClr val="E1E1E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20B0604020202020204" charset="0"/>
              </a:rPr>
              <a:t>PUBLIC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20B0604020202020204" charset="0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C495D7B-CA04-81FA-0267-A27526AB54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5156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Private dan Consortium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biaya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pengadaan</a:t>
            </a:r>
            <a:r>
              <a:rPr lang="en-US" sz="2000" dirty="0"/>
              <a:t> server-server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dijadikan</a:t>
            </a:r>
            <a:r>
              <a:rPr lang="en-US" sz="2000" dirty="0"/>
              <a:t> node blockchain,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biaya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Gas-Fee </a:t>
            </a:r>
            <a:r>
              <a:rPr lang="en-US" sz="2000" dirty="0" err="1"/>
              <a:t>setiap</a:t>
            </a:r>
            <a:r>
              <a:rPr lang="en-US" sz="2000" dirty="0"/>
              <a:t> kali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dituliskan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Blockchain. </a:t>
            </a:r>
            <a:r>
              <a:rPr lang="en-US" sz="2000" dirty="0" err="1"/>
              <a:t>Kecepatan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cenderung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dan </a:t>
            </a:r>
            <a:r>
              <a:rPr lang="en-US" sz="2000" dirty="0" err="1"/>
              <a:t>Keamanan</a:t>
            </a:r>
            <a:r>
              <a:rPr lang="en-US" sz="2000" dirty="0"/>
              <a:t> data </a:t>
            </a:r>
            <a:r>
              <a:rPr lang="en-US" sz="2000" dirty="0" err="1"/>
              <a:t>lebih</a:t>
            </a:r>
            <a:r>
              <a:rPr lang="en-US" sz="2000" dirty="0"/>
              <a:t> private</a:t>
            </a:r>
            <a:br>
              <a:rPr lang="en-US" sz="2000" dirty="0"/>
            </a:b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Public Blockchain, </a:t>
            </a:r>
            <a:r>
              <a:rPr lang="en-US" sz="2000" dirty="0" err="1"/>
              <a:t>memang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pengadaan</a:t>
            </a:r>
            <a:r>
              <a:rPr lang="en-US" sz="2000" dirty="0"/>
              <a:t> Nodes,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diperhitungkan</a:t>
            </a:r>
            <a:r>
              <a:rPr lang="en-US" sz="2000" dirty="0"/>
              <a:t> </a:t>
            </a:r>
            <a:r>
              <a:rPr lang="en-US" sz="2000" dirty="0" err="1"/>
              <a:t>biaya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Gas-Fee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factor privacy.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15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Pertimbangan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Arsitektur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C495D7B-CA04-81FA-0267-A27526AB54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4008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Aplikasi</a:t>
            </a:r>
            <a:r>
              <a:rPr lang="en-US" sz="2000" dirty="0"/>
              <a:t> Blockchain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Database, </a:t>
            </a:r>
            <a:r>
              <a:rPr lang="en-US" sz="2000" dirty="0" err="1"/>
              <a:t>Pengembangan</a:t>
            </a:r>
            <a:r>
              <a:rPr lang="en-US" sz="2000" dirty="0"/>
              <a:t> Back-end dan Front-end, oleh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Arsitektur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/>
              <a:t>Hybrid </a:t>
            </a:r>
            <a:r>
              <a:rPr lang="en-US" sz="2000" dirty="0"/>
              <a:t>(Web Apps + Decentralized Apps),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sisi</a:t>
            </a:r>
            <a:r>
              <a:rPr lang="en-US" sz="2000" dirty="0"/>
              <a:t> Front-end (UI)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dua </a:t>
            </a:r>
            <a:r>
              <a:rPr lang="en-US" sz="2000" dirty="0" err="1"/>
              <a:t>koneksi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Back-end System dan </a:t>
            </a:r>
            <a:r>
              <a:rPr lang="en-US" sz="2000" dirty="0" err="1"/>
              <a:t>sekaligus</a:t>
            </a:r>
            <a:r>
              <a:rPr lang="en-US" sz="2000" dirty="0"/>
              <a:t> </a:t>
            </a:r>
            <a:r>
              <a:rPr lang="en-US" sz="2000" dirty="0" err="1"/>
              <a:t>koneksi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blockchain (</a:t>
            </a:r>
            <a:r>
              <a:rPr lang="en-US" sz="2000" dirty="0" err="1"/>
              <a:t>smartcontract</a:t>
            </a:r>
            <a:r>
              <a:rPr lang="en-US" sz="2000" dirty="0"/>
              <a:t>).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0090A4-14FF-7C77-8F1F-BA1D5F9D299A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cKpaWxMAAAAlAAAAZAAAAA0AAAAAAAAAAAAAAAAAAAAAAAAAAAAAAAAAAAAAAAAAAAEAAABQAAAAAAAAAAAA4D8AAAAAAADgPwAAAAAAAOA/AAAAAAAA4D8AAAAAAADgPwAAAAAAAOA/AAAAAAAA4D8AAAAAAADgPwAAAAAAAOA/AAAAAAAA4D8CAAAAjAAAAAEAAAACAAAA////AP///wgAAAAAAAAAAP8Rl+VBpd5IsoVjHYsQt4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gAQAAIwFAADAKgAAPyYAABAAAAAmAAAACAAAAP//////////"/>
              </a:ext>
            </a:extLst>
          </p:cNvSpPr>
          <p:nvPr/>
        </p:nvSpPr>
        <p:spPr>
          <a:xfrm>
            <a:off x="6629400" y="2133600"/>
            <a:ext cx="4998679" cy="4430394"/>
          </a:xfrm>
          <a:prstGeom prst="rect">
            <a:avLst/>
          </a:prstGeom>
          <a:blipFill>
            <a:blip r:embed="rId2"/>
            <a:srcRect/>
            <a:stretch/>
          </a:blipFill>
          <a:ln>
            <a:noFill/>
          </a:ln>
          <a:effectLst/>
        </p:spPr>
        <p:txBody>
          <a:bodyPr vert="horz" wrap="square" lIns="0" tIns="0" rIns="0" bIns="0" numCol="1" anchor="t"/>
          <a:lstStyle/>
          <a:p>
            <a:pPr>
              <a:defRPr lang="en-us"/>
            </a:pPr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FDF2380-D51A-358B-8A46-34EDAB911C73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cKpa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8CwAAC4SAAA7RgAAxhoAABAgAAAmAAAACAAAAP//////////"/>
              </a:ext>
            </a:extLst>
          </p:cNvSpPr>
          <p:nvPr/>
        </p:nvSpPr>
        <p:spPr>
          <a:xfrm>
            <a:off x="990600" y="4038600"/>
            <a:ext cx="4484672" cy="19641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18745" indent="-106045" defTabSz="914400">
              <a:lnSpc>
                <a:spcPct val="100000"/>
              </a:lnSpc>
              <a:spcBef>
                <a:spcPts val="100"/>
              </a:spcBef>
              <a:buChar char="-"/>
              <a:tabLst>
                <a:tab pos="119380" algn="l"/>
              </a:tabLst>
              <a:defRPr lang="en-us"/>
            </a:pP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Web Apps </a:t>
            </a:r>
            <a:r>
              <a:rPr lang="en-us" sz="1500" dirty="0" err="1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dan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 Decentralized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Apps</a:t>
            </a:r>
          </a:p>
          <a:p>
            <a:pPr marL="12700" defTabSz="914400">
              <a:lnSpc>
                <a:spcPct val="100000"/>
              </a:lnSpc>
              <a:spcBef>
                <a:spcPts val="100"/>
              </a:spcBef>
              <a:tabLst>
                <a:tab pos="119380" algn="l"/>
              </a:tabLst>
              <a:defRPr lang="en-us"/>
            </a:pPr>
            <a:endParaRPr lang="en-us" sz="1500" dirty="0">
              <a:latin typeface="Proxima Nova Rg" pitchFamily="3" charset="0"/>
              <a:ea typeface="Calibri" pitchFamily="2" charset="0"/>
              <a:cs typeface="Calibri" pitchFamily="2" charset="0"/>
            </a:endParaRPr>
          </a:p>
          <a:p>
            <a:pPr marL="118745" indent="-106045" defTabSz="914400">
              <a:lnSpc>
                <a:spcPct val="100000"/>
              </a:lnSpc>
              <a:buChar char="-"/>
              <a:tabLst>
                <a:tab pos="119380" algn="l"/>
              </a:tabLst>
              <a:defRPr lang="en-us"/>
            </a:pP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Web Apps:</a:t>
            </a:r>
            <a:endParaRPr lang="en-us" sz="1500" dirty="0">
              <a:latin typeface="Proxima Nova Rg" pitchFamily="3" charset="0"/>
              <a:ea typeface="Calibri" pitchFamily="2" charset="0"/>
              <a:cs typeface="Calibri" pitchFamily="2" charset="0"/>
            </a:endParaRPr>
          </a:p>
          <a:p>
            <a:pPr marL="160655" marR="140335">
              <a:lnSpc>
                <a:spcPct val="100000"/>
              </a:lnSpc>
              <a:defRPr lang="en-us"/>
            </a:pP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Database Server 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-&gt;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Application Server 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-&gt;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Web  Server 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-&gt;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Internet 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-&gt;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Web browser/Mobile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app</a:t>
            </a:r>
          </a:p>
          <a:p>
            <a:pPr marL="160655" marR="140335">
              <a:lnSpc>
                <a:spcPct val="100000"/>
              </a:lnSpc>
              <a:defRPr lang="en-us"/>
            </a:pPr>
            <a:endParaRPr lang="en-us" sz="1500" dirty="0">
              <a:latin typeface="Proxima Nova Rg" pitchFamily="3" charset="0"/>
              <a:ea typeface="Calibri" pitchFamily="2" charset="0"/>
              <a:cs typeface="Calibri" pitchFamily="2" charset="0"/>
            </a:endParaRPr>
          </a:p>
          <a:p>
            <a:pPr marL="118745" indent="-106045" defTabSz="914400">
              <a:lnSpc>
                <a:spcPct val="100000"/>
              </a:lnSpc>
              <a:buChar char="-"/>
              <a:tabLst>
                <a:tab pos="119380" algn="l"/>
              </a:tabLst>
              <a:defRPr lang="en-us"/>
            </a:pP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Decentralized Apps:</a:t>
            </a:r>
            <a:endParaRPr lang="en-us" sz="1500" dirty="0">
              <a:latin typeface="Proxima Nova Rg" pitchFamily="3" charset="0"/>
              <a:ea typeface="Calibri" pitchFamily="2" charset="0"/>
              <a:cs typeface="Calibri" pitchFamily="2" charset="0"/>
            </a:endParaRPr>
          </a:p>
          <a:p>
            <a:pPr marL="111125">
              <a:lnSpc>
                <a:spcPct val="100000"/>
              </a:lnSpc>
              <a:defRPr lang="en-us"/>
            </a:pP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 </a:t>
            </a:r>
            <a:r>
              <a:rPr lang="en-us" sz="1500" dirty="0" err="1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Ethereum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 network 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-&gt;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Web browser/Mobile</a:t>
            </a:r>
            <a:r>
              <a:rPr lang="en-us" sz="1500" spc="-2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 </a:t>
            </a:r>
            <a:r>
              <a:rPr lang="en-us" sz="1500" dirty="0">
                <a:solidFill>
                  <a:srgbClr val="333333"/>
                </a:solidFill>
                <a:latin typeface="Proxima Nova Rg" pitchFamily="3" charset="0"/>
                <a:ea typeface="Calibri" pitchFamily="2" charset="0"/>
                <a:cs typeface="Calibri" pitchFamily="2" charset="0"/>
              </a:rPr>
              <a:t>app</a:t>
            </a:r>
            <a:endParaRPr lang="en-us" sz="1500" dirty="0">
              <a:latin typeface="Proxima Nova Rg" pitchFamily="3" charset="0"/>
              <a:ea typeface="Calibri" pitchFamily="2" charset="0"/>
              <a:cs typeface="Calibr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878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6019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>
                <a:solidFill>
                  <a:schemeClr val="bg1"/>
                </a:solidFill>
              </a:rPr>
              <a:t>Blockchain Crowdfunding</a:t>
            </a: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5410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Project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tokennya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ERC20 dan </a:t>
            </a:r>
            <a:r>
              <a:rPr lang="en-US" sz="2000" dirty="0" err="1"/>
              <a:t>menjualnya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penggalangan</a:t>
            </a:r>
            <a:r>
              <a:rPr lang="en-US" sz="2000" dirty="0"/>
              <a:t> dana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membiayai</a:t>
            </a:r>
            <a:r>
              <a:rPr lang="en-US" sz="2000" dirty="0"/>
              <a:t> </a:t>
            </a:r>
            <a:r>
              <a:rPr lang="en-US" sz="2000" dirty="0" err="1"/>
              <a:t>Projectnya</a:t>
            </a:r>
            <a:r>
              <a:rPr lang="en-US" sz="20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Pada </a:t>
            </a:r>
            <a:r>
              <a:rPr lang="en-US" sz="2000" dirty="0" err="1"/>
              <a:t>sesi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penggalangan</a:t>
            </a:r>
            <a:r>
              <a:rPr lang="en-US" sz="2000" dirty="0"/>
              <a:t> dana </a:t>
            </a:r>
            <a:r>
              <a:rPr lang="en-US" sz="2000" dirty="0" err="1"/>
              <a:t>menggunakan</a:t>
            </a:r>
            <a:r>
              <a:rPr lang="en-US" sz="2000" dirty="0"/>
              <a:t> Token ERC-20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B4806-FFC8-D5C2-51EC-7176C5FC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71" y="1828800"/>
            <a:ext cx="3678329" cy="28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16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BCE3-39E4-5B25-7821-89EF3E78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911626"/>
            <a:ext cx="4250787" cy="2819399"/>
          </a:xfrm>
          <a:prstGeom prst="rect">
            <a:avLst/>
          </a:prstGeom>
        </p:spPr>
      </p:pic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Persiapan Project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05000"/>
            <a:ext cx="6248400" cy="434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Berikut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ini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hal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yang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diperlukan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oleh Team Project Blockchain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untuk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mengadakan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penggalangan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dana: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Memuat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Project Blockchain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sesuai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dengan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trend / hype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sedang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ada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di dunia Crypto.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Membuat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Website &amp; Whitepaper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atraktif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ini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sangat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menentukan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karena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menjadi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alat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untuk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meyakinkan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calon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investor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ide Project yang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Menggencarkan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Proses Marketing &amp; Community Building,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offline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event-event Roadshow dan online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Twitter, Discord, Telegram Group dan lain-lain.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Membuat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dengan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Smart Contract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untuk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Pendefinisian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Token &amp; Logic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penjualan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Bekerja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sama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dengan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Crypto Exchange.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Mengikuti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proses Due Diligence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dengan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 Crypto Exchange.</a:t>
            </a:r>
          </a:p>
          <a:p>
            <a:pPr marL="288925" indent="-288925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ller"/>
              </a:rPr>
              <a:t>Initial Exchange Offering.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2015696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982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Initial Exchange Offering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1920C8A-6E40-8B5F-7E8B-A082032C2AD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102108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Initial Exchange Offering (IEO) </a:t>
            </a:r>
            <a:r>
              <a:rPr lang="en-US" sz="2000" dirty="0" err="1"/>
              <a:t>adalah</a:t>
            </a:r>
            <a:r>
              <a:rPr lang="en-US" sz="2000" dirty="0"/>
              <a:t> proses </a:t>
            </a:r>
            <a:r>
              <a:rPr lang="en-US" sz="2000" dirty="0" err="1"/>
              <a:t>penawaran</a:t>
            </a:r>
            <a:r>
              <a:rPr lang="en-US" sz="2000" dirty="0"/>
              <a:t> Token </a:t>
            </a:r>
            <a:r>
              <a:rPr lang="en-US" sz="2000" dirty="0" err="1"/>
              <a:t>perdana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calon</a:t>
            </a:r>
            <a:r>
              <a:rPr lang="en-US" sz="2000" dirty="0"/>
              <a:t> investor,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didampingi</a:t>
            </a:r>
            <a:r>
              <a:rPr lang="en-US" sz="2000" dirty="0"/>
              <a:t> oleh Perusahaan Crypto Exchange </a:t>
            </a:r>
            <a:r>
              <a:rPr lang="en-US" sz="2000" dirty="0" err="1"/>
              <a:t>tertentu</a:t>
            </a:r>
            <a:r>
              <a:rPr lang="en-US" sz="2000" dirty="0"/>
              <a:t>. Perusahaan Exchange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mengadakan</a:t>
            </a:r>
            <a:r>
              <a:rPr lang="en-US" sz="2000" dirty="0"/>
              <a:t> IEO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Due Diligence </a:t>
            </a:r>
            <a:r>
              <a:rPr lang="en-US" sz="2000" dirty="0" err="1"/>
              <a:t>terhadap</a:t>
            </a:r>
            <a:r>
              <a:rPr lang="en-US" sz="2000" dirty="0"/>
              <a:t> Project yang </a:t>
            </a:r>
            <a:r>
              <a:rPr lang="en-US" sz="2000" dirty="0" err="1"/>
              <a:t>bersangkutan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dokumen</a:t>
            </a:r>
            <a:r>
              <a:rPr lang="en-US" sz="2000" dirty="0"/>
              <a:t>, channel marketing, team dan </a:t>
            </a:r>
            <a:r>
              <a:rPr lang="en-US" sz="2000" dirty="0" err="1"/>
              <a:t>kesiapan</a:t>
            </a:r>
            <a:r>
              <a:rPr lang="en-US" sz="2000" dirty="0"/>
              <a:t> </a:t>
            </a:r>
            <a:r>
              <a:rPr lang="en-US" sz="2000" dirty="0" err="1"/>
              <a:t>projectnya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dirty="0"/>
              <a:t>Proses IEO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dilaksanakan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bertahap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fase-fase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1600" dirty="0"/>
              <a:t>1. Private Sales : </a:t>
            </a:r>
            <a:r>
              <a:rPr lang="en-US" sz="1600" dirty="0" err="1"/>
              <a:t>ditujukan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investor </a:t>
            </a:r>
            <a:r>
              <a:rPr lang="en-US" sz="1600" dirty="0" err="1"/>
              <a:t>dengan</a:t>
            </a:r>
            <a:r>
              <a:rPr lang="en-US" sz="1600" dirty="0"/>
              <a:t> ticket size (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investasi</a:t>
            </a:r>
            <a:r>
              <a:rPr lang="en-US" sz="1600" dirty="0"/>
              <a:t>) yang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dimana</a:t>
            </a:r>
            <a:r>
              <a:rPr lang="en-US" sz="1600" dirty="0"/>
              <a:t> Project </a:t>
            </a:r>
            <a:r>
              <a:rPr lang="en-US" sz="1600" dirty="0" err="1"/>
              <a:t>menjanjikan</a:t>
            </a:r>
            <a:r>
              <a:rPr lang="en-US" sz="1600" dirty="0"/>
              <a:t> </a:t>
            </a:r>
            <a:r>
              <a:rPr lang="en-US" sz="1600" dirty="0" err="1"/>
              <a:t>diskon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r>
              <a:rPr lang="en-US" sz="1600" dirty="0"/>
              <a:t> token yang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disertai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perjanjian</a:t>
            </a:r>
            <a:r>
              <a:rPr lang="en-US" sz="1600" dirty="0"/>
              <a:t> vesting).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2. Pre Sales : </a:t>
            </a:r>
            <a:r>
              <a:rPr lang="en-US" sz="1600" dirty="0" err="1"/>
              <a:t>ditujukan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investor </a:t>
            </a:r>
            <a:r>
              <a:rPr lang="en-US" sz="1600" dirty="0" err="1"/>
              <a:t>dengan</a:t>
            </a:r>
            <a:r>
              <a:rPr lang="en-US" sz="1600" dirty="0"/>
              <a:t> ticket size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,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early believer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projectnya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tetap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diskon</a:t>
            </a:r>
            <a:r>
              <a:rPr lang="en-US" sz="1600" dirty="0"/>
              <a:t> </a:t>
            </a:r>
            <a:r>
              <a:rPr lang="en-US" sz="1600" dirty="0" err="1"/>
              <a:t>pembelian</a:t>
            </a:r>
            <a:r>
              <a:rPr lang="en-US" sz="1600" dirty="0"/>
              <a:t> </a:t>
            </a:r>
            <a:r>
              <a:rPr lang="en-US" sz="1600" dirty="0" err="1"/>
              <a:t>disertai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perjanjian</a:t>
            </a:r>
            <a:r>
              <a:rPr lang="en-US" sz="1600" dirty="0"/>
              <a:t> vesting.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3. Public Sales : </a:t>
            </a:r>
            <a:r>
              <a:rPr lang="en-US" sz="1600" dirty="0" err="1"/>
              <a:t>pembeli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token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mengirimkan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smartcontract</a:t>
            </a:r>
            <a:r>
              <a:rPr lang="en-US" sz="1600" dirty="0"/>
              <a:t> token yang </a:t>
            </a:r>
            <a:r>
              <a:rPr lang="en-US" sz="1600" dirty="0" err="1"/>
              <a:t>bersangkutan</a:t>
            </a:r>
            <a:r>
              <a:rPr lang="en-US" sz="1600" dirty="0"/>
              <a:t>, dan </a:t>
            </a:r>
            <a:r>
              <a:rPr lang="en-US" sz="1600" dirty="0" err="1"/>
              <a:t>smartcontract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mengirim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token yang </a:t>
            </a:r>
            <a:r>
              <a:rPr lang="en-US" sz="1600" dirty="0" err="1"/>
              <a:t>sesuai</a:t>
            </a:r>
            <a:r>
              <a:rPr lang="en-US" sz="16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4. TGE (Token Generate Event)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biasa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Token Listing,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orang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membeli</a:t>
            </a:r>
            <a:r>
              <a:rPr lang="en-US" sz="1600" dirty="0"/>
              <a:t> token di Crypto Exchange yang </a:t>
            </a:r>
            <a:r>
              <a:rPr lang="en-US" sz="1600" dirty="0" err="1"/>
              <a:t>bersangkutan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871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677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Istilah dalam dunia Blockchain/Cryptocurrency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6CFC475-0556-08B4-9221-6770A1E89F6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822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Genesis	 : </a:t>
            </a:r>
            <a:r>
              <a:rPr lang="en-US" sz="2000" dirty="0"/>
              <a:t>Block yang </a:t>
            </a:r>
            <a:r>
              <a:rPr lang="en-US" sz="2000" dirty="0" err="1"/>
              <a:t>pertama</a:t>
            </a:r>
            <a:r>
              <a:rPr lang="en-US" sz="2000" dirty="0"/>
              <a:t> kali </a:t>
            </a:r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blockchain live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dApp</a:t>
            </a:r>
            <a:r>
              <a:rPr lang="en-US" sz="2000" b="1" dirty="0"/>
              <a:t> 	:</a:t>
            </a:r>
            <a:r>
              <a:rPr lang="en-US" sz="2000" dirty="0"/>
              <a:t> Decentralized Application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Soft fork : </a:t>
            </a:r>
            <a:r>
              <a:rPr lang="en-US" sz="2000" dirty="0"/>
              <a:t>release protocol blockchain </a:t>
            </a:r>
            <a:r>
              <a:rPr lang="en-US" sz="2000" dirty="0" err="1"/>
              <a:t>versi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kompatibel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versi</a:t>
            </a:r>
            <a:r>
              <a:rPr lang="en-US" sz="2000" dirty="0"/>
              <a:t> </a:t>
            </a:r>
            <a:r>
              <a:rPr lang="en-US" sz="2000" dirty="0" err="1"/>
              <a:t>lamanya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Hard fork : </a:t>
            </a:r>
            <a:r>
              <a:rPr lang="en-US" sz="2000" dirty="0"/>
              <a:t>release protocol blockchain </a:t>
            </a:r>
            <a:r>
              <a:rPr lang="en-US" sz="2000" dirty="0" err="1"/>
              <a:t>versi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kompatibel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versi</a:t>
            </a:r>
            <a:r>
              <a:rPr lang="en-US" sz="2000" dirty="0"/>
              <a:t> </a:t>
            </a:r>
            <a:r>
              <a:rPr lang="en-US" sz="2000" dirty="0" err="1"/>
              <a:t>lamanya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Multi-sig : </a:t>
            </a:r>
            <a:r>
              <a:rPr lang="en-US" sz="2000" dirty="0"/>
              <a:t>Multi-signature,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blockchain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dijalankan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persetujuan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wallet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Sharding :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node </a:t>
            </a:r>
            <a:r>
              <a:rPr lang="en-US" sz="2000" dirty="0" err="1"/>
              <a:t>dalam</a:t>
            </a:r>
            <a:r>
              <a:rPr lang="en-US" sz="2000" dirty="0"/>
              <a:t> blockchain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mempercepat</a:t>
            </a:r>
            <a:r>
              <a:rPr lang="en-US" sz="2000" dirty="0"/>
              <a:t> </a:t>
            </a:r>
            <a:r>
              <a:rPr lang="en-US" sz="2000" dirty="0" err="1"/>
              <a:t>eksekusi</a:t>
            </a: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Halving :</a:t>
            </a:r>
            <a:r>
              <a:rPr lang="en-US" sz="2000" dirty="0"/>
              <a:t> </a:t>
            </a:r>
            <a:r>
              <a:rPr lang="en-US" sz="2000" dirty="0" err="1"/>
              <a:t>pemangkasan</a:t>
            </a:r>
            <a:r>
              <a:rPr lang="en-US" sz="2000" dirty="0"/>
              <a:t> reward </a:t>
            </a:r>
            <a:r>
              <a:rPr lang="en-US" sz="2000" dirty="0" err="1"/>
              <a:t>dari</a:t>
            </a:r>
            <a:r>
              <a:rPr lang="en-US" sz="2000" dirty="0"/>
              <a:t> proses mining bitcoin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setengah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sebelumnya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Blocksize</a:t>
            </a:r>
            <a:r>
              <a:rPr lang="en-US" sz="2000" b="1" dirty="0"/>
              <a:t> : </a:t>
            </a:r>
            <a:r>
              <a:rPr lang="en-US" sz="2000" dirty="0" err="1"/>
              <a:t>kapasitas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block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menampung</a:t>
            </a:r>
            <a:r>
              <a:rPr lang="en-US" sz="2000" dirty="0"/>
              <a:t> </a:t>
            </a:r>
            <a:r>
              <a:rPr lang="en-US" sz="2000" dirty="0" err="1"/>
              <a:t>banyaknya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 err="1"/>
              <a:t>Doublespend</a:t>
            </a:r>
            <a:r>
              <a:rPr lang="en-US" sz="2000" b="1" dirty="0"/>
              <a:t> : </a:t>
            </a:r>
            <a:r>
              <a:rPr lang="en-US" sz="2000" dirty="0" err="1"/>
              <a:t>kesalahan</a:t>
            </a:r>
            <a:r>
              <a:rPr lang="en-US" sz="2000" dirty="0"/>
              <a:t> blockchain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mengeksekusi</a:t>
            </a:r>
            <a:r>
              <a:rPr lang="en-US" sz="2000" dirty="0"/>
              <a:t> transfer asset dua kali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71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E573DB1-EE4F-24A3-643A-6E75E7E31C2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762000"/>
            <a:ext cx="7543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dirty="0"/>
              <a:t>1.3.2</a:t>
            </a:r>
            <a:r>
              <a:rPr lang="en-US"/>
              <a:t>. </a:t>
            </a:r>
            <a:r>
              <a:t>Jaringan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EC71A7C-F99B-98A7-EA67-5BF482478592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2247900" y="1259683"/>
            <a:ext cx="3886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Jenis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infrastruktur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AACB-4568-3D5B-FF3C-F926A52F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2133600"/>
            <a:ext cx="5686425" cy="4067662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C2368E8-9D23-BFEC-01CF-C5B5C50BFC2B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8686800" y="2278455"/>
            <a:ext cx="3121743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200" b="1"/>
              <a:t>Private Network </a:t>
            </a:r>
            <a:r>
              <a:rPr lang="en-US" sz="1200"/>
              <a:t>disusun oleh Node-node yang semuanya teridentifikasi sebagai milik satu perusahaan dengan lokasi Node tersebar di kantor-kantor cabang, menggunakan infrastruktur extranet / VPN dan jumlahnya sesuai kebutuhan.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200" b="1"/>
              <a:t>Consortium Network </a:t>
            </a:r>
            <a:r>
              <a:rPr lang="en-US" sz="1200"/>
              <a:t>merupakan gabungan dari beberapa Private Network dari beberapa Perusahaan misalnya yang masih dalam satu Holding, atau Perusahaan yang bermitra.</a:t>
            </a:r>
            <a:endParaRPr lang="en-US" sz="1200" b="1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120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B750A86-2F3D-AEB6-5BA4-91CDD81EEDD0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550511" y="5222631"/>
            <a:ext cx="3259489" cy="92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200" b="1"/>
              <a:t>Hybrid Network </a:t>
            </a:r>
            <a:r>
              <a:rPr lang="en-US" sz="1200"/>
              <a:t>disusun oleh Node anonim ataupun Node yang teridentifikasi, dengan lokasi tersebar di seluruh dunia menggunakan infrastruktur internet. Beberapa fiturnya ada yang memerlukan persetujuan dari admin pengontrol.</a:t>
            </a: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550511" y="2927999"/>
            <a:ext cx="3121743" cy="8034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200" b="1"/>
              <a:t>Public Network </a:t>
            </a:r>
            <a:r>
              <a:rPr lang="en-US" sz="1200"/>
              <a:t>disusun oleh Node-node yang anonim (tidak dikenal) dengan lokasi Node tersebar di seluruh dunia menggunakan infrastruktur internet dan dapat berjumlah sampai ribuan Node.</a:t>
            </a:r>
            <a:endParaRPr sz="1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8F338D-4E93-F032-3F91-87E227BA7084}"/>
              </a:ext>
            </a:extLst>
          </p:cNvPr>
          <p:cNvCxnSpPr>
            <a:cxnSpLocks/>
          </p:cNvCxnSpPr>
          <p:nvPr/>
        </p:nvCxnSpPr>
        <p:spPr>
          <a:xfrm flipH="1" flipV="1">
            <a:off x="3252787" y="3461399"/>
            <a:ext cx="938213" cy="33785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F405D8-3054-B568-E2A1-CF917A825050}"/>
              </a:ext>
            </a:extLst>
          </p:cNvPr>
          <p:cNvCxnSpPr>
            <a:cxnSpLocks/>
          </p:cNvCxnSpPr>
          <p:nvPr/>
        </p:nvCxnSpPr>
        <p:spPr>
          <a:xfrm flipH="1">
            <a:off x="3672254" y="4909464"/>
            <a:ext cx="1821473" cy="77513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5F78F0-1B78-2A6C-632C-FCD84B1A99DF}"/>
              </a:ext>
            </a:extLst>
          </p:cNvPr>
          <p:cNvCxnSpPr/>
          <p:nvPr/>
        </p:nvCxnSpPr>
        <p:spPr>
          <a:xfrm>
            <a:off x="7924800" y="5059216"/>
            <a:ext cx="1014412" cy="23781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E23221-60D1-73CB-1B29-837190AE22B7}"/>
              </a:ext>
            </a:extLst>
          </p:cNvPr>
          <p:cNvCxnSpPr>
            <a:cxnSpLocks/>
          </p:cNvCxnSpPr>
          <p:nvPr/>
        </p:nvCxnSpPr>
        <p:spPr>
          <a:xfrm flipV="1">
            <a:off x="8049778" y="2590800"/>
            <a:ext cx="560822" cy="4572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40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1066800"/>
            <a:ext cx="9677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Istilah dalam dunia Blockchain/Cryptocurrency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6CFC475-0556-08B4-9221-6770A1E89F6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9982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DAO : </a:t>
            </a:r>
            <a:r>
              <a:rPr lang="en-US" sz="2000" dirty="0"/>
              <a:t>Decentralized Autonomous Organization,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yang </a:t>
            </a:r>
            <a:r>
              <a:rPr lang="en-US" sz="2000" dirty="0" err="1"/>
              <a:t>dijalankan</a:t>
            </a:r>
            <a:r>
              <a:rPr lang="en-US" sz="2000" dirty="0"/>
              <a:t> oleh para </a:t>
            </a:r>
            <a:r>
              <a:rPr lang="en-US" sz="2000" dirty="0" err="1"/>
              <a:t>pemegang</a:t>
            </a:r>
            <a:r>
              <a:rPr lang="en-US" sz="2000" dirty="0"/>
              <a:t> token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mekanisme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token voting (</a:t>
            </a:r>
            <a:r>
              <a:rPr lang="en-US" sz="2000" dirty="0" err="1"/>
              <a:t>setiap</a:t>
            </a:r>
            <a:r>
              <a:rPr lang="en-US" sz="2000" dirty="0"/>
              <a:t> token </a:t>
            </a:r>
            <a:r>
              <a:rPr lang="en-US" sz="2000" dirty="0" err="1"/>
              <a:t>mewakili</a:t>
            </a:r>
            <a:r>
              <a:rPr lang="en-US" sz="2000" dirty="0"/>
              <a:t> </a:t>
            </a:r>
            <a:r>
              <a:rPr lang="en-US" sz="2000" dirty="0" err="1"/>
              <a:t>hak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)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EVM :</a:t>
            </a:r>
            <a:r>
              <a:rPr lang="en-US" sz="2000" dirty="0"/>
              <a:t> Ethereum Virtual Machine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r>
              <a:rPr lang="en-US" sz="2000" dirty="0"/>
              <a:t> software yang </a:t>
            </a:r>
            <a:r>
              <a:rPr lang="en-US" sz="2000" dirty="0" err="1"/>
              <a:t>ditanamkan</a:t>
            </a:r>
            <a:r>
              <a:rPr lang="en-US" sz="2000" dirty="0"/>
              <a:t> pada </a:t>
            </a:r>
            <a:r>
              <a:rPr lang="en-US" sz="2000" dirty="0" err="1"/>
              <a:t>setiap</a:t>
            </a:r>
            <a:r>
              <a:rPr lang="en-US" sz="2000" dirty="0"/>
              <a:t> Node yang </a:t>
            </a:r>
            <a:r>
              <a:rPr lang="en-US" sz="2000" dirty="0" err="1"/>
              <a:t>bergabung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blockchain Ethereum,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mengeksekusi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Turing-complete :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mengharuskan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smartcontract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mengeksekusi</a:t>
            </a:r>
            <a:r>
              <a:rPr lang="en-US" sz="2000" dirty="0"/>
              <a:t> proses </a:t>
            </a:r>
            <a:r>
              <a:rPr lang="en-US" sz="2000" dirty="0" err="1"/>
              <a:t>kalkulasi</a:t>
            </a:r>
            <a:r>
              <a:rPr lang="en-US" sz="2000" dirty="0"/>
              <a:t> </a:t>
            </a:r>
            <a:r>
              <a:rPr lang="en-US" sz="2000" dirty="0" err="1"/>
              <a:t>matematika</a:t>
            </a:r>
            <a:r>
              <a:rPr lang="en-US" sz="2000" dirty="0"/>
              <a:t> </a:t>
            </a:r>
            <a:r>
              <a:rPr lang="en-US" sz="2000" dirty="0" err="1"/>
              <a:t>apapun</a:t>
            </a: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Layer-1 : </a:t>
            </a:r>
            <a:r>
              <a:rPr lang="en-US" sz="2000" dirty="0"/>
              <a:t>protocol blockchain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tergantung</a:t>
            </a:r>
            <a:r>
              <a:rPr lang="en-US" sz="2000" dirty="0"/>
              <a:t> pada protocol lain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Layer-2 : </a:t>
            </a:r>
            <a:r>
              <a:rPr lang="en-US" sz="2000" dirty="0"/>
              <a:t>protocol blockchain yang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eksekusi</a:t>
            </a:r>
            <a:r>
              <a:rPr lang="en-US" sz="2000" dirty="0"/>
              <a:t>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eksekusinya</a:t>
            </a:r>
            <a:r>
              <a:rPr lang="en-US" sz="2000" dirty="0"/>
              <a:t> di </a:t>
            </a:r>
            <a:r>
              <a:rPr lang="en-US" sz="2000" dirty="0" err="1"/>
              <a:t>ringkas</a:t>
            </a:r>
            <a:r>
              <a:rPr lang="en-US" sz="2000" dirty="0"/>
              <a:t> dan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protocol lain yang </a:t>
            </a:r>
            <a:r>
              <a:rPr lang="en-US" sz="2000" dirty="0" err="1"/>
              <a:t>menjadi</a:t>
            </a:r>
            <a:r>
              <a:rPr lang="en-US" sz="2000" dirty="0"/>
              <a:t> Layer-1 </a:t>
            </a:r>
            <a:r>
              <a:rPr lang="en-US" sz="2000" dirty="0" err="1"/>
              <a:t>untuknya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CT :</a:t>
            </a:r>
            <a:r>
              <a:rPr lang="en-US" sz="2000" dirty="0"/>
              <a:t> Crypto Twitter, </a:t>
            </a:r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penggemar</a:t>
            </a:r>
            <a:r>
              <a:rPr lang="en-US" sz="2000" dirty="0"/>
              <a:t> Cryptocurrency yang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lewat</a:t>
            </a:r>
            <a:r>
              <a:rPr lang="en-US" sz="2000" dirty="0"/>
              <a:t> twitter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2000" b="1" dirty="0"/>
              <a:t>Crypto FUD :</a:t>
            </a:r>
            <a:r>
              <a:rPr lang="en-US" sz="2000" dirty="0"/>
              <a:t> Fear-Uncertainty-Doubt posting yang </a:t>
            </a:r>
            <a:r>
              <a:rPr lang="en-US" sz="2000" dirty="0" err="1"/>
              <a:t>ditujukan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menyebarkan</a:t>
            </a:r>
            <a:r>
              <a:rPr lang="en-US" sz="2000" dirty="0"/>
              <a:t> </a:t>
            </a:r>
            <a:r>
              <a:rPr lang="en-US" sz="2000" dirty="0" err="1"/>
              <a:t>ketakutan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token crypto </a:t>
            </a:r>
            <a:r>
              <a:rPr lang="en-US" sz="2000" dirty="0" err="1"/>
              <a:t>turun</a:t>
            </a:r>
            <a:endParaRPr lang="en-US" sz="20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4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4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4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90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838200"/>
            <a:ext cx="6553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2.1</a:t>
            </a:r>
            <a:r>
              <a:t>. Transaksi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05000"/>
            <a:ext cx="6248400" cy="472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Blockchain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memproses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“digital asset” (</a:t>
            </a:r>
            <a:r>
              <a:rPr lang="en-US" sz="1600" dirty="0" err="1"/>
              <a:t>pembayaran</a:t>
            </a:r>
            <a:r>
              <a:rPr lang="en-US" sz="1600" dirty="0"/>
              <a:t>)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coin cryptocurrency, </a:t>
            </a:r>
            <a:r>
              <a:rPr lang="en-US" sz="1600" dirty="0" err="1"/>
              <a:t>dimana</a:t>
            </a:r>
            <a:r>
              <a:rPr lang="en-US" sz="1600" dirty="0"/>
              <a:t> proses </a:t>
            </a:r>
            <a:r>
              <a:rPr lang="en-US" sz="1600" dirty="0" err="1"/>
              <a:t>transaksinya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aman</a:t>
            </a:r>
            <a:r>
              <a:rPr lang="en-US" sz="1600" dirty="0"/>
              <a:t> </a:t>
            </a:r>
            <a:r>
              <a:rPr lang="en-US" sz="1600" dirty="0" err="1"/>
              <a:t>walaupun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perantara</a:t>
            </a:r>
            <a:r>
              <a:rPr lang="en-US" sz="1600" dirty="0"/>
              <a:t> dan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bertemu</a:t>
            </a:r>
            <a:r>
              <a:rPr lang="en-US" sz="1600" dirty="0"/>
              <a:t> </a:t>
            </a:r>
            <a:r>
              <a:rPr lang="en-US" sz="1600" dirty="0" err="1"/>
              <a:t>muka</a:t>
            </a:r>
            <a:r>
              <a:rPr lang="en-US" sz="1600" dirty="0"/>
              <a:t>, dan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dianalogikan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ilustrasi</a:t>
            </a:r>
            <a:r>
              <a:rPr lang="en-US" sz="1600" dirty="0"/>
              <a:t> </a:t>
            </a:r>
            <a:r>
              <a:rPr lang="en-US" sz="1600" b="1" dirty="0"/>
              <a:t>yang </a:t>
            </a:r>
            <a:r>
              <a:rPr lang="en-US" sz="1600" b="1" dirty="0" err="1"/>
              <a:t>akan</a:t>
            </a:r>
            <a:r>
              <a:rPr lang="en-US" sz="1600" b="1" dirty="0"/>
              <a:t> </a:t>
            </a:r>
            <a:r>
              <a:rPr lang="en-US" sz="1600" b="1" dirty="0" err="1"/>
              <a:t>dijelaskan</a:t>
            </a:r>
            <a:r>
              <a:rPr lang="en-US" sz="1600" b="1" dirty="0"/>
              <a:t> </a:t>
            </a:r>
            <a:r>
              <a:rPr lang="en-US" sz="1600" b="1" dirty="0" err="1"/>
              <a:t>sebagai</a:t>
            </a:r>
            <a:r>
              <a:rPr lang="en-US" sz="1600" b="1" dirty="0"/>
              <a:t> </a:t>
            </a:r>
            <a:r>
              <a:rPr lang="en-US" sz="1600" b="1" dirty="0" err="1"/>
              <a:t>berikut</a:t>
            </a:r>
            <a:r>
              <a:rPr lang="en-US" sz="1600" b="1" dirty="0"/>
              <a:t> :</a:t>
            </a:r>
            <a:endParaRPr lang="en-US" sz="1600" dirty="0"/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Sekelompok</a:t>
            </a:r>
            <a:r>
              <a:rPr lang="en-US" sz="1600" dirty="0"/>
              <a:t> Locker </a:t>
            </a:r>
            <a:r>
              <a:rPr lang="en-US" sz="1600" dirty="0" err="1"/>
              <a:t>Kaca</a:t>
            </a:r>
            <a:r>
              <a:rPr lang="en-US" sz="1600" b="1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b="1" dirty="0"/>
              <a:t>Kumpulan Wallet</a:t>
            </a:r>
            <a:r>
              <a:rPr lang="en-US" sz="1600" dirty="0"/>
              <a:t> yang </a:t>
            </a:r>
            <a:r>
              <a:rPr lang="en-US" sz="1600" dirty="0" err="1"/>
              <a:t>berada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Blockchain.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 locker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</a:t>
            </a:r>
            <a:r>
              <a:rPr lang="en-US" sz="1600" dirty="0" err="1"/>
              <a:t>unik</a:t>
            </a:r>
            <a:r>
              <a:rPr lang="en-US" sz="1600" dirty="0"/>
              <a:t>,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wallet </a:t>
            </a:r>
            <a:r>
              <a:rPr lang="en-US" sz="1600" dirty="0" err="1"/>
              <a:t>memiliki</a:t>
            </a:r>
            <a:r>
              <a:rPr lang="en-US" sz="1600" dirty="0"/>
              <a:t> address yang </a:t>
            </a:r>
            <a:r>
              <a:rPr lang="en-US" sz="1600" dirty="0" err="1"/>
              <a:t>disebut</a:t>
            </a:r>
            <a:r>
              <a:rPr lang="en-US" sz="1600" dirty="0"/>
              <a:t> </a:t>
            </a:r>
            <a:r>
              <a:rPr lang="en-US" sz="1600" b="1" dirty="0"/>
              <a:t>public key.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 locker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lubang</a:t>
            </a:r>
            <a:r>
              <a:rPr lang="en-US" sz="1600" dirty="0"/>
              <a:t> coin,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wallet 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menerima</a:t>
            </a:r>
            <a:r>
              <a:rPr lang="en-US" sz="1600" b="1" dirty="0"/>
              <a:t> digital asset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coin.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 locker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kunci</a:t>
            </a:r>
            <a:r>
              <a:rPr lang="en-US" sz="1600" dirty="0"/>
              <a:t>,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wallet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pengaman</a:t>
            </a:r>
            <a:r>
              <a:rPr lang="en-US" sz="1600" dirty="0"/>
              <a:t> yang </a:t>
            </a:r>
            <a:r>
              <a:rPr lang="en-US" sz="1600" dirty="0" err="1"/>
              <a:t>disebut</a:t>
            </a:r>
            <a:r>
              <a:rPr lang="en-US" sz="1600" dirty="0"/>
              <a:t> </a:t>
            </a:r>
            <a:r>
              <a:rPr lang="en-US" sz="1600" b="1" dirty="0"/>
              <a:t>private key.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Semua</a:t>
            </a:r>
            <a:r>
              <a:rPr lang="en-US" sz="1600" dirty="0"/>
              <a:t> orang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kedalamnya</a:t>
            </a:r>
            <a:r>
              <a:rPr lang="en-US" sz="1600" dirty="0"/>
              <a:t> </a:t>
            </a:r>
            <a:r>
              <a:rPr lang="en-US" sz="1600" dirty="0" err="1"/>
              <a:t>lewat</a:t>
            </a:r>
            <a:r>
              <a:rPr lang="en-US" sz="1600" dirty="0"/>
              <a:t> </a:t>
            </a:r>
            <a:r>
              <a:rPr lang="en-US" sz="1600" dirty="0" err="1"/>
              <a:t>kaca</a:t>
            </a:r>
            <a:r>
              <a:rPr lang="en-US" sz="1600" dirty="0"/>
              <a:t>,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b="1" dirty="0" err="1"/>
              <a:t>konsep</a:t>
            </a:r>
            <a:r>
              <a:rPr lang="en-US" sz="1600" b="1" dirty="0"/>
              <a:t> </a:t>
            </a:r>
            <a:r>
              <a:rPr lang="en-US" sz="1600" b="1" dirty="0" err="1"/>
              <a:t>transparansi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distributed ledger,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dipublikasikan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blockchain explorer.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Bahan</a:t>
            </a:r>
            <a:r>
              <a:rPr lang="en-US" sz="1600" dirty="0"/>
              <a:t> pada locker yang </a:t>
            </a:r>
            <a:r>
              <a:rPr lang="en-US" sz="1600" dirty="0" err="1"/>
              <a:t>digunakan</a:t>
            </a:r>
            <a:r>
              <a:rPr lang="en-US" sz="1600" dirty="0"/>
              <a:t> sangat </a:t>
            </a:r>
            <a:r>
              <a:rPr lang="en-US" sz="1600" dirty="0" err="1"/>
              <a:t>kuat</a:t>
            </a:r>
            <a:r>
              <a:rPr lang="en-US" sz="1600" dirty="0"/>
              <a:t> dan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dibongkar</a:t>
            </a:r>
            <a:r>
              <a:rPr lang="en-US" sz="1600" dirty="0"/>
              <a:t>,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b="1" dirty="0" err="1"/>
              <a:t>amannya</a:t>
            </a:r>
            <a:r>
              <a:rPr lang="en-US" sz="1600" b="1" dirty="0"/>
              <a:t> </a:t>
            </a:r>
            <a:r>
              <a:rPr lang="en-US" sz="1600" b="1" dirty="0" err="1"/>
              <a:t>infrastruktur</a:t>
            </a:r>
            <a:r>
              <a:rPr lang="en-US" sz="1600" b="1" dirty="0"/>
              <a:t> blockchain</a:t>
            </a:r>
            <a:r>
              <a:rPr lang="en-US" sz="2000" b="1" dirty="0"/>
              <a:t>.</a:t>
            </a:r>
            <a:br>
              <a:rPr lang="en-US" sz="2000" dirty="0"/>
            </a:br>
            <a:endParaRPr lang="en-US" sz="20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pic>
        <p:nvPicPr>
          <p:cNvPr id="5" name="Picture 4" descr="http://jrruethe.github.io/blog/2015/04/26/bitcoin-analogy/01.jpg">
            <a:hlinkClick r:id="rId2"/>
            <a:extLst>
              <a:ext uri="{FF2B5EF4-FFF2-40B4-BE49-F238E27FC236}">
                <a16:creationId xmlns:a16="http://schemas.microsoft.com/office/drawing/2014/main" id="{72A7A9F4-96D0-22BF-F542-C152100010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010697"/>
            <a:ext cx="3810000" cy="3376643"/>
          </a:xfrm>
          <a:prstGeom prst="rect">
            <a:avLst/>
          </a:prstGeom>
          <a:noFill/>
          <a:ln>
            <a:noFill/>
          </a:ln>
          <a:effectLst>
            <a:glow>
              <a:schemeClr val="bg1">
                <a:lumMod val="50000"/>
              </a:schemeClr>
            </a:glow>
            <a:outerShdw dist="50800" sx="1000" sy="1000" algn="ctr" rotWithShape="0">
              <a:schemeClr val="bg1"/>
            </a:outerShdw>
          </a:effec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A599C87F-79CF-1994-11E7-A8E864C59AC7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828800" y="1295400"/>
            <a:ext cx="3886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Analogi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locker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DA3AD-11D3-92AF-9540-A29E5823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2369205"/>
            <a:ext cx="4038600" cy="2419350"/>
          </a:xfrm>
          <a:prstGeom prst="rect">
            <a:avLst/>
          </a:prstGeom>
        </p:spPr>
      </p:pic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066800" y="838200"/>
            <a:ext cx="678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/>
              <a:t>2.2. </a:t>
            </a:r>
            <a:r>
              <a:t>Transaksi</a:t>
            </a:r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object 6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066800" y="1981200"/>
            <a:ext cx="6477000" cy="3406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Saat</a:t>
            </a:r>
            <a:r>
              <a:rPr lang="en-US" sz="1600" dirty="0"/>
              <a:t> A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 </a:t>
            </a:r>
            <a:r>
              <a:rPr lang="en-US" sz="1600" dirty="0" err="1"/>
              <a:t>melalui</a:t>
            </a:r>
            <a:r>
              <a:rPr lang="en-US" sz="1600" dirty="0"/>
              <a:t> Blockchain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langkah-langkahnya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: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B </a:t>
            </a:r>
            <a:r>
              <a:rPr lang="en-US" sz="1600" dirty="0" err="1"/>
              <a:t>melakukan</a:t>
            </a:r>
            <a:r>
              <a:rPr lang="en-US" sz="1600" dirty="0"/>
              <a:t> generate </a:t>
            </a:r>
            <a:r>
              <a:rPr lang="en-US" sz="1600" dirty="0" err="1"/>
              <a:t>satu</a:t>
            </a:r>
            <a:r>
              <a:rPr lang="en-US" sz="1600" dirty="0"/>
              <a:t> wallet blockchain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dipakai</a:t>
            </a:r>
            <a:r>
              <a:rPr lang="en-US" sz="1600" dirty="0"/>
              <a:t>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sepasang</a:t>
            </a:r>
            <a:r>
              <a:rPr lang="en-US" sz="1600" dirty="0"/>
              <a:t> Key : Public Key dan Private Key.</a:t>
            </a:r>
          </a:p>
          <a:p>
            <a:pPr marL="288925" marR="5080" indent="-276225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B </a:t>
            </a:r>
            <a:r>
              <a:rPr lang="en-US" sz="1600" dirty="0" err="1"/>
              <a:t>menyimpan</a:t>
            </a:r>
            <a:r>
              <a:rPr lang="en-US" sz="1600" dirty="0"/>
              <a:t> dan </a:t>
            </a:r>
            <a:r>
              <a:rPr lang="en-US" sz="1600" dirty="0" err="1"/>
              <a:t>merahasiakan</a:t>
            </a:r>
            <a:r>
              <a:rPr lang="en-US" sz="1600" dirty="0"/>
              <a:t> Private Key </a:t>
            </a:r>
            <a:r>
              <a:rPr lang="en-US" sz="1600" dirty="0" err="1"/>
              <a:t>supaya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oleh orang lain.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B </a:t>
            </a:r>
            <a:r>
              <a:rPr lang="en-US" sz="1600" dirty="0" err="1"/>
              <a:t>menginformasikan</a:t>
            </a:r>
            <a:r>
              <a:rPr lang="en-US" sz="1600" dirty="0"/>
              <a:t> Public Key </a:t>
            </a:r>
            <a:r>
              <a:rPr lang="en-US" sz="1600" dirty="0" err="1"/>
              <a:t>kepada</a:t>
            </a:r>
            <a:r>
              <a:rPr lang="en-US" sz="1600" dirty="0"/>
              <a:t> A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transfer.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/>
              <a:t>A </a:t>
            </a:r>
            <a:r>
              <a:rPr lang="en-US" sz="1600" dirty="0" err="1"/>
              <a:t>menginput</a:t>
            </a:r>
            <a:r>
              <a:rPr lang="en-US" sz="1600" dirty="0"/>
              <a:t> Public Key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transfer </a:t>
            </a:r>
            <a:r>
              <a:rPr lang="en-US" sz="1600" dirty="0" err="1"/>
              <a:t>lalu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transfer Coin </a:t>
            </a:r>
            <a:r>
              <a:rPr lang="en-US" sz="1600" dirty="0" err="1"/>
              <a:t>sejumlah</a:t>
            </a:r>
            <a:r>
              <a:rPr lang="en-US" sz="1600" dirty="0"/>
              <a:t> yang </a:t>
            </a:r>
            <a:r>
              <a:rPr lang="en-US" sz="1600" dirty="0" err="1"/>
              <a:t>disepakati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Wallet Blockchain.</a:t>
            </a:r>
          </a:p>
          <a:p>
            <a:pPr marL="288925" marR="5080" indent="-276225" algn="just">
              <a:spcBef>
                <a:spcPts val="100"/>
              </a:spcBef>
              <a:buFont typeface="+mj-lt"/>
              <a:buAutoNum type="arabicPeriod"/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600" dirty="0" err="1"/>
              <a:t>Semua</a:t>
            </a:r>
            <a:r>
              <a:rPr lang="en-US" sz="1600" dirty="0"/>
              <a:t> orang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transfer yang </a:t>
            </a:r>
            <a:r>
              <a:rPr lang="en-US" sz="1600" dirty="0" err="1"/>
              <a:t>dilakukan</a:t>
            </a:r>
            <a:r>
              <a:rPr lang="en-US" sz="1600" dirty="0"/>
              <a:t> oleh A </a:t>
            </a:r>
            <a:r>
              <a:rPr lang="en-US" sz="1600" dirty="0" err="1"/>
              <a:t>melalui</a:t>
            </a:r>
            <a:r>
              <a:rPr lang="en-US" sz="1600" dirty="0"/>
              <a:t> Blockchain Explorer, </a:t>
            </a:r>
            <a:r>
              <a:rPr lang="en-US" sz="1600" dirty="0" err="1"/>
              <a:t>tetapi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mengambil</a:t>
            </a:r>
            <a:r>
              <a:rPr lang="en-US" sz="1600" dirty="0"/>
              <a:t> Coin </a:t>
            </a:r>
            <a:r>
              <a:rPr lang="en-US" sz="1600" dirty="0" err="1"/>
              <a:t>hanya</a:t>
            </a:r>
            <a:r>
              <a:rPr lang="en-US" sz="1600" dirty="0"/>
              <a:t> B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err="1"/>
              <a:t>hanya</a:t>
            </a:r>
            <a:r>
              <a:rPr lang="en-US" sz="1600"/>
              <a:t> B </a:t>
            </a:r>
            <a:r>
              <a:rPr lang="en-US" sz="1600" dirty="0"/>
              <a:t>yang </a:t>
            </a:r>
            <a:r>
              <a:rPr lang="en-US" sz="1600" dirty="0" err="1"/>
              <a:t>memiliki</a:t>
            </a:r>
            <a:r>
              <a:rPr lang="en-US" sz="1600" dirty="0"/>
              <a:t> Private Key-</a:t>
            </a:r>
            <a:r>
              <a:rPr lang="en-US" sz="1600" dirty="0" err="1"/>
              <a:t>nya</a:t>
            </a:r>
            <a:r>
              <a:rPr lang="en-US" sz="1600" dirty="0"/>
              <a:t>.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1600" dirty="0"/>
            </a:br>
            <a:endParaRPr lang="en-US" sz="1600" dirty="0"/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br>
              <a:rPr lang="en-US" sz="2000" dirty="0"/>
            </a:br>
            <a:r>
              <a:rPr lang="en-US" sz="2000" dirty="0"/>
              <a:t> </a:t>
            </a:r>
          </a:p>
          <a:p>
            <a:pPr marL="12700" marR="5080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FA3B9D-E828-89D7-E413-D76E64EE3301}"/>
              </a:ext>
            </a:extLst>
          </p:cNvPr>
          <p:cNvCxnSpPr/>
          <p:nvPr/>
        </p:nvCxnSpPr>
        <p:spPr>
          <a:xfrm>
            <a:off x="7848600" y="2455545"/>
            <a:ext cx="3657600" cy="1049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6FD777-592E-7C68-5A55-892DC0EE0F2A}"/>
              </a:ext>
            </a:extLst>
          </p:cNvPr>
          <p:cNvCxnSpPr>
            <a:cxnSpLocks/>
          </p:cNvCxnSpPr>
          <p:nvPr/>
        </p:nvCxnSpPr>
        <p:spPr>
          <a:xfrm flipV="1">
            <a:off x="8025245" y="2362200"/>
            <a:ext cx="3404755" cy="1143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">
            <a:extLst>
              <a:ext uri="{FF2B5EF4-FFF2-40B4-BE49-F238E27FC236}">
                <a16:creationId xmlns:a16="http://schemas.microsoft.com/office/drawing/2014/main" id="{A0E54544-4E8A-63A6-D5F8-1FBA4035F3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981200" y="1371600"/>
            <a:ext cx="2971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Proses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pembayaran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1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990600" y="304800"/>
            <a:ext cx="7696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dirty="0"/>
              <a:t>3.1. </a:t>
            </a:r>
            <a:r>
              <a:rPr lang="en-US" dirty="0"/>
              <a:t>Chain Encryption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6E6A7E3-FE12-C198-9477-0BE9B5B84E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AoAADcHAACwGAAA7w0AABAgAAAmAAAACAAAAP//////////"/>
              </a:ext>
            </a:extLst>
          </p:cNvSpPr>
          <p:nvPr/>
        </p:nvSpPr>
        <p:spPr>
          <a:xfrm>
            <a:off x="1814579" y="838200"/>
            <a:ext cx="32004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en-us" sz="3500" b="1">
                <a:solidFill>
                  <a:srgbClr val="666666"/>
                </a:solidFill>
                <a:latin typeface="Proxima Nova Rg" pitchFamily="3" charset="0"/>
                <a:ea typeface="Proxima Nova Rg" pitchFamily="3" charset="0"/>
                <a:cs typeface="Proxima Nova Rg" pitchFamily="3" charset="0"/>
              </a:defRPr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Ilustrasi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6EA7D-E75B-D826-BCB3-5FE22F621333}"/>
              </a:ext>
            </a:extLst>
          </p:cNvPr>
          <p:cNvSpPr txBox="1"/>
          <p:nvPr/>
        </p:nvSpPr>
        <p:spPr>
          <a:xfrm>
            <a:off x="1752600" y="556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9B972-1C27-19E8-10F0-97CDD484F8C5}"/>
              </a:ext>
            </a:extLst>
          </p:cNvPr>
          <p:cNvSpPr txBox="1"/>
          <p:nvPr/>
        </p:nvSpPr>
        <p:spPr>
          <a:xfrm>
            <a:off x="3886200" y="579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77E7D-0794-0846-CD74-E6787DA7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14" y="2019300"/>
            <a:ext cx="7642672" cy="312420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948F41BF-78B5-A556-5C0C-3F9A8AA69889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ylO0Wx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Gh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xsAAJcMAACASAAAiyEAABAgAAAmAAAACAAAAP//////////"/>
              </a:ext>
            </a:extLst>
          </p:cNvSpPr>
          <p:nvPr/>
        </p:nvSpPr>
        <p:spPr>
          <a:xfrm>
            <a:off x="1123950" y="1371600"/>
            <a:ext cx="10515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anchor="t"/>
          <a:lstStyle/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400" dirty="0"/>
              <a:t>Data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Node blockchain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disimpan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harddisk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struktur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ilustrasi</a:t>
            </a:r>
            <a:r>
              <a:rPr lang="en-US" sz="1400" dirty="0"/>
              <a:t> di </a:t>
            </a:r>
            <a:r>
              <a:rPr lang="en-US" sz="1400" dirty="0" err="1"/>
              <a:t>bawah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: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4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endParaRPr lang="en-US" sz="1300" dirty="0"/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300" dirty="0" err="1"/>
              <a:t>Perhatikan</a:t>
            </a:r>
            <a:r>
              <a:rPr lang="en-US" sz="1300" dirty="0"/>
              <a:t> </a:t>
            </a:r>
            <a:r>
              <a:rPr lang="en-US" sz="1300" dirty="0" err="1"/>
              <a:t>kotak</a:t>
            </a:r>
            <a:r>
              <a:rPr lang="en-US" sz="1300" dirty="0"/>
              <a:t> </a:t>
            </a:r>
            <a:r>
              <a:rPr lang="en-US" sz="1300" dirty="0" err="1"/>
              <a:t>kiri</a:t>
            </a:r>
            <a:r>
              <a:rPr lang="en-US" sz="1300" dirty="0"/>
              <a:t> </a:t>
            </a:r>
            <a:r>
              <a:rPr lang="en-US" sz="1300" dirty="0" err="1"/>
              <a:t>berisi</a:t>
            </a:r>
            <a:r>
              <a:rPr lang="en-US" sz="1300" dirty="0"/>
              <a:t> </a:t>
            </a:r>
            <a:r>
              <a:rPr lang="en-US" sz="1300" b="1" dirty="0"/>
              <a:t>Data</a:t>
            </a:r>
            <a:r>
              <a:rPr lang="en-US" sz="1300" dirty="0"/>
              <a:t> dan </a:t>
            </a:r>
            <a:r>
              <a:rPr lang="en-US" sz="1300" b="1" dirty="0"/>
              <a:t>Previous Hash,</a:t>
            </a:r>
            <a:r>
              <a:rPr lang="en-US" sz="1300" dirty="0"/>
              <a:t> </a:t>
            </a:r>
            <a:r>
              <a:rPr lang="en-US" sz="1300" dirty="0" err="1"/>
              <a:t>semua</a:t>
            </a:r>
            <a:r>
              <a:rPr lang="en-US" sz="1300" dirty="0"/>
              <a:t> text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disandikan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</a:t>
            </a:r>
            <a:r>
              <a:rPr lang="en-US" sz="1300" dirty="0" err="1"/>
              <a:t>kode</a:t>
            </a:r>
            <a:r>
              <a:rPr lang="en-US" sz="1300" dirty="0"/>
              <a:t> </a:t>
            </a:r>
            <a:r>
              <a:rPr lang="en-US" sz="1300" dirty="0" err="1"/>
              <a:t>diatasnya</a:t>
            </a:r>
            <a:r>
              <a:rPr lang="en-US" sz="1300" dirty="0"/>
              <a:t>; “99B80F93F32MD2” 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300" dirty="0"/>
              <a:t>“99B80F93F32MD2”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kemudian</a:t>
            </a:r>
            <a:r>
              <a:rPr lang="en-US" sz="1300" dirty="0"/>
              <a:t> </a:t>
            </a:r>
            <a:r>
              <a:rPr lang="en-US" sz="1300" dirty="0" err="1"/>
              <a:t>akan</a:t>
            </a:r>
            <a:r>
              <a:rPr lang="en-US" sz="1300" dirty="0"/>
              <a:t> </a:t>
            </a:r>
            <a:r>
              <a:rPr lang="en-US" sz="1300" dirty="0" err="1"/>
              <a:t>dicatat</a:t>
            </a:r>
            <a:r>
              <a:rPr lang="en-US" sz="1300" dirty="0"/>
              <a:t> pada </a:t>
            </a:r>
            <a:r>
              <a:rPr lang="en-US" sz="1300" dirty="0" err="1"/>
              <a:t>kotak</a:t>
            </a:r>
            <a:r>
              <a:rPr lang="en-US" sz="1300" dirty="0"/>
              <a:t> </a:t>
            </a:r>
            <a:r>
              <a:rPr lang="en-US" sz="1300" dirty="0" err="1"/>
              <a:t>berikutnya</a:t>
            </a:r>
            <a:r>
              <a:rPr lang="en-US" sz="1300" dirty="0"/>
              <a:t> </a:t>
            </a:r>
            <a:r>
              <a:rPr lang="en-US" sz="1300" dirty="0" err="1"/>
              <a:t>yaitu</a:t>
            </a:r>
            <a:r>
              <a:rPr lang="en-US" sz="1300" dirty="0"/>
              <a:t> di </a:t>
            </a:r>
            <a:r>
              <a:rPr lang="en-US" sz="1300" dirty="0" err="1"/>
              <a:t>bagian</a:t>
            </a:r>
            <a:r>
              <a:rPr lang="en-US" sz="1300" dirty="0"/>
              <a:t> </a:t>
            </a:r>
            <a:r>
              <a:rPr lang="en-US" sz="1300" b="1" dirty="0"/>
              <a:t>Previous Hash</a:t>
            </a:r>
            <a:r>
              <a:rPr lang="en-US" sz="1300" dirty="0"/>
              <a:t>, </a:t>
            </a:r>
            <a:r>
              <a:rPr lang="en-US" sz="1300" dirty="0" err="1"/>
              <a:t>lalu</a:t>
            </a:r>
            <a:r>
              <a:rPr lang="en-US" sz="1300" dirty="0"/>
              <a:t> </a:t>
            </a:r>
            <a:r>
              <a:rPr lang="en-US" sz="1300" dirty="0" err="1"/>
              <a:t>bersama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b="1" dirty="0"/>
              <a:t>Data</a:t>
            </a:r>
            <a:r>
              <a:rPr lang="en-US" sz="1300" dirty="0"/>
              <a:t>-</a:t>
            </a:r>
            <a:r>
              <a:rPr lang="en-US" sz="1300" dirty="0" err="1"/>
              <a:t>nya</a:t>
            </a:r>
            <a:r>
              <a:rPr lang="en-US" sz="1300" dirty="0"/>
              <a:t> </a:t>
            </a:r>
            <a:r>
              <a:rPr lang="en-US" sz="1300" dirty="0" err="1"/>
              <a:t>disandikan</a:t>
            </a:r>
            <a:r>
              <a:rPr lang="en-US" sz="1300" dirty="0"/>
              <a:t> </a:t>
            </a:r>
            <a:r>
              <a:rPr lang="en-US" sz="1300" dirty="0" err="1"/>
              <a:t>lagi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“V890FDSUF8D9290”.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300" dirty="0"/>
              <a:t>“V890FDSUF8D9290”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kemudian</a:t>
            </a:r>
            <a:r>
              <a:rPr lang="en-US" sz="1300" dirty="0"/>
              <a:t> </a:t>
            </a:r>
            <a:r>
              <a:rPr lang="en-US" sz="1300" dirty="0" err="1"/>
              <a:t>akan</a:t>
            </a:r>
            <a:r>
              <a:rPr lang="en-US" sz="1300" dirty="0"/>
              <a:t> </a:t>
            </a:r>
            <a:r>
              <a:rPr lang="en-US" sz="1300" dirty="0" err="1"/>
              <a:t>dicatat</a:t>
            </a:r>
            <a:r>
              <a:rPr lang="en-US" sz="1300" dirty="0"/>
              <a:t> pada </a:t>
            </a:r>
            <a:r>
              <a:rPr lang="en-US" sz="1300" dirty="0" err="1"/>
              <a:t>kotak</a:t>
            </a:r>
            <a:r>
              <a:rPr lang="en-US" sz="1300" dirty="0"/>
              <a:t> </a:t>
            </a:r>
            <a:r>
              <a:rPr lang="en-US" sz="1300" dirty="0" err="1"/>
              <a:t>berikutnya</a:t>
            </a:r>
            <a:r>
              <a:rPr lang="en-US" sz="1300" dirty="0"/>
              <a:t> </a:t>
            </a:r>
            <a:r>
              <a:rPr lang="en-US" sz="1300" dirty="0" err="1"/>
              <a:t>yaitu</a:t>
            </a:r>
            <a:r>
              <a:rPr lang="en-US" sz="1300" dirty="0"/>
              <a:t> di </a:t>
            </a:r>
            <a:r>
              <a:rPr lang="en-US" sz="1300" dirty="0" err="1"/>
              <a:t>bagian</a:t>
            </a:r>
            <a:r>
              <a:rPr lang="en-US" sz="1300" dirty="0"/>
              <a:t> </a:t>
            </a:r>
            <a:r>
              <a:rPr lang="en-US" sz="1300" b="1" dirty="0"/>
              <a:t>Previous Hash</a:t>
            </a:r>
            <a:r>
              <a:rPr lang="en-US" sz="1300" dirty="0"/>
              <a:t>, </a:t>
            </a:r>
            <a:r>
              <a:rPr lang="en-US" sz="1300" dirty="0" err="1"/>
              <a:t>lalu</a:t>
            </a:r>
            <a:r>
              <a:rPr lang="en-US" sz="1300" dirty="0"/>
              <a:t> </a:t>
            </a:r>
            <a:r>
              <a:rPr lang="en-US" sz="1300" dirty="0" err="1"/>
              <a:t>bersama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b="1" dirty="0"/>
              <a:t>Data</a:t>
            </a:r>
            <a:r>
              <a:rPr lang="en-US" sz="1300" dirty="0"/>
              <a:t>-</a:t>
            </a:r>
            <a:r>
              <a:rPr lang="en-US" sz="1300" dirty="0" err="1"/>
              <a:t>nya</a:t>
            </a:r>
            <a:r>
              <a:rPr lang="en-US" sz="1300" dirty="0"/>
              <a:t> </a:t>
            </a:r>
            <a:r>
              <a:rPr lang="en-US" sz="1300" dirty="0" err="1"/>
              <a:t>disandikan</a:t>
            </a:r>
            <a:r>
              <a:rPr lang="en-US" sz="1300" dirty="0"/>
              <a:t> </a:t>
            </a:r>
            <a:r>
              <a:rPr lang="en-US" sz="1300" dirty="0" err="1"/>
              <a:t>lagi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“3XSE9KASS9R0CK5” dan </a:t>
            </a:r>
            <a:r>
              <a:rPr lang="en-US" sz="1300" dirty="0" err="1"/>
              <a:t>demikian</a:t>
            </a:r>
            <a:r>
              <a:rPr lang="en-US" sz="1300" dirty="0"/>
              <a:t> </a:t>
            </a:r>
            <a:r>
              <a:rPr lang="en-US" sz="1300" dirty="0" err="1"/>
              <a:t>seterusnya</a:t>
            </a:r>
            <a:r>
              <a:rPr lang="en-US" sz="1300" dirty="0"/>
              <a:t>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300" dirty="0" err="1"/>
              <a:t>Struktur</a:t>
            </a:r>
            <a:r>
              <a:rPr lang="en-US" sz="1300" dirty="0"/>
              <a:t>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membuat</a:t>
            </a:r>
            <a:r>
              <a:rPr lang="en-US" sz="1300" dirty="0"/>
              <a:t> data yang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dicatat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</a:t>
            </a:r>
            <a:r>
              <a:rPr lang="en-US" sz="1300" dirty="0" err="1"/>
              <a:t>tidak</a:t>
            </a:r>
            <a:r>
              <a:rPr lang="en-US" sz="1300" dirty="0"/>
              <a:t> </a:t>
            </a:r>
            <a:r>
              <a:rPr lang="en-US" sz="1300" dirty="0" err="1"/>
              <a:t>dapat</a:t>
            </a:r>
            <a:r>
              <a:rPr lang="en-US" sz="1300" dirty="0"/>
              <a:t> </a:t>
            </a:r>
            <a:r>
              <a:rPr lang="en-US" sz="1300" dirty="0" err="1"/>
              <a:t>diubah</a:t>
            </a:r>
            <a:r>
              <a:rPr lang="en-US" sz="1300" dirty="0"/>
              <a:t> (Immutable data), </a:t>
            </a:r>
            <a:r>
              <a:rPr lang="en-US" sz="1300" dirty="0" err="1"/>
              <a:t>karena</a:t>
            </a:r>
            <a:r>
              <a:rPr lang="en-US" sz="1300" dirty="0"/>
              <a:t> </a:t>
            </a:r>
            <a:r>
              <a:rPr lang="en-US" sz="1300" dirty="0" err="1"/>
              <a:t>jika</a:t>
            </a:r>
            <a:r>
              <a:rPr lang="en-US" sz="1300" dirty="0"/>
              <a:t> </a:t>
            </a:r>
            <a:r>
              <a:rPr lang="en-US" sz="1300" dirty="0" err="1"/>
              <a:t>misalnya</a:t>
            </a:r>
            <a:r>
              <a:rPr lang="en-US" sz="1300" dirty="0"/>
              <a:t> </a:t>
            </a:r>
            <a:r>
              <a:rPr lang="en-US" sz="1300" dirty="0" err="1"/>
              <a:t>seorang</a:t>
            </a:r>
            <a:r>
              <a:rPr lang="en-US" sz="1300" dirty="0"/>
              <a:t> hacker </a:t>
            </a:r>
            <a:r>
              <a:rPr lang="en-US" sz="1300" dirty="0" err="1"/>
              <a:t>mengubah</a:t>
            </a:r>
            <a:r>
              <a:rPr lang="en-US" sz="1300" dirty="0"/>
              <a:t> tulisan “amount:123” yang di </a:t>
            </a:r>
            <a:r>
              <a:rPr lang="en-US" sz="1300" dirty="0" err="1"/>
              <a:t>kotak</a:t>
            </a:r>
            <a:r>
              <a:rPr lang="en-US" sz="1300" dirty="0"/>
              <a:t> </a:t>
            </a:r>
            <a:r>
              <a:rPr lang="en-US" sz="1300" dirty="0" err="1"/>
              <a:t>tengah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“amount:1000”,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akan</a:t>
            </a:r>
            <a:r>
              <a:rPr lang="en-US" sz="1300" dirty="0"/>
              <a:t> </a:t>
            </a:r>
            <a:r>
              <a:rPr lang="en-US" sz="1300" dirty="0" err="1"/>
              <a:t>menghasilkan</a:t>
            </a:r>
            <a:r>
              <a:rPr lang="en-US" sz="1300" dirty="0"/>
              <a:t> </a:t>
            </a:r>
            <a:r>
              <a:rPr lang="en-US" sz="1300" dirty="0" err="1"/>
              <a:t>kode</a:t>
            </a:r>
            <a:r>
              <a:rPr lang="en-US" sz="1300" dirty="0"/>
              <a:t> </a:t>
            </a:r>
            <a:r>
              <a:rPr lang="en-US" sz="1300" dirty="0" err="1"/>
              <a:t>kotak</a:t>
            </a:r>
            <a:r>
              <a:rPr lang="en-US" sz="1300" dirty="0"/>
              <a:t> </a:t>
            </a:r>
            <a:r>
              <a:rPr lang="en-US" sz="1300" dirty="0" err="1"/>
              <a:t>tengah</a:t>
            </a:r>
            <a:r>
              <a:rPr lang="en-US" sz="1300" dirty="0"/>
              <a:t> yang </a:t>
            </a:r>
            <a:r>
              <a:rPr lang="en-US" sz="1300" dirty="0" err="1"/>
              <a:t>berbeda</a:t>
            </a:r>
            <a:r>
              <a:rPr lang="en-US" sz="1300" dirty="0"/>
              <a:t> </a:t>
            </a:r>
            <a:r>
              <a:rPr lang="en-US" sz="1300" dirty="0" err="1"/>
              <a:t>sehingga</a:t>
            </a:r>
            <a:r>
              <a:rPr lang="en-US" sz="1300" dirty="0"/>
              <a:t> </a:t>
            </a:r>
            <a:r>
              <a:rPr lang="en-US" sz="1300" dirty="0" err="1"/>
              <a:t>ditolak</a:t>
            </a:r>
            <a:r>
              <a:rPr lang="en-US" sz="1300" dirty="0"/>
              <a:t> oleh system Blockchain </a:t>
            </a:r>
            <a:r>
              <a:rPr lang="en-US" sz="1300" dirty="0" err="1"/>
              <a:t>karena</a:t>
            </a:r>
            <a:r>
              <a:rPr lang="en-US" sz="1300" dirty="0"/>
              <a:t> yang </a:t>
            </a:r>
            <a:r>
              <a:rPr lang="en-US" sz="1300" dirty="0" err="1"/>
              <a:t>dapat</a:t>
            </a:r>
            <a:r>
              <a:rPr lang="en-US" sz="1300" dirty="0"/>
              <a:t> </a:t>
            </a:r>
            <a:r>
              <a:rPr lang="en-US" sz="1300" dirty="0" err="1"/>
              <a:t>diterima</a:t>
            </a:r>
            <a:r>
              <a:rPr lang="en-US" sz="1300" dirty="0"/>
              <a:t> </a:t>
            </a:r>
            <a:r>
              <a:rPr lang="en-US" sz="1300" dirty="0" err="1"/>
              <a:t>hanyalah</a:t>
            </a:r>
            <a:r>
              <a:rPr lang="en-US" sz="1300" dirty="0"/>
              <a:t> </a:t>
            </a:r>
            <a:r>
              <a:rPr lang="en-US" sz="1300" dirty="0" err="1"/>
              <a:t>kode</a:t>
            </a:r>
            <a:r>
              <a:rPr lang="en-US" sz="1300" dirty="0"/>
              <a:t> V890FDSUF8D9290 yang </a:t>
            </a:r>
            <a:r>
              <a:rPr lang="en-US" sz="1300" dirty="0" err="1"/>
              <a:t>memuat</a:t>
            </a:r>
            <a:r>
              <a:rPr lang="en-US" sz="1300" dirty="0"/>
              <a:t> text “amount:123”. </a:t>
            </a:r>
          </a:p>
          <a:p>
            <a:pPr marL="12700" marR="5080" algn="just">
              <a:spcBef>
                <a:spcPts val="100"/>
              </a:spcBef>
              <a:defRPr lang="en-us" sz="2400">
                <a:solidFill>
                  <a:srgbClr val="666666"/>
                </a:solidFill>
                <a:latin typeface="Aller" charset="0"/>
                <a:ea typeface="Aller" charset="0"/>
                <a:cs typeface="Aller" charset="0"/>
              </a:defRPr>
            </a:pPr>
            <a:r>
              <a:rPr lang="en-US" sz="1300" dirty="0"/>
              <a:t>Dari </a:t>
            </a:r>
            <a:r>
              <a:rPr lang="en-US" sz="1300" dirty="0" err="1"/>
              <a:t>sinilah</a:t>
            </a:r>
            <a:r>
              <a:rPr lang="en-US" sz="1300" dirty="0"/>
              <a:t> kata </a:t>
            </a:r>
            <a:r>
              <a:rPr lang="en-US" sz="1300" b="1" dirty="0"/>
              <a:t>Blockchain</a:t>
            </a:r>
            <a:r>
              <a:rPr lang="en-US" sz="1300" dirty="0"/>
              <a:t> </a:t>
            </a:r>
            <a:r>
              <a:rPr lang="en-US" sz="1300" dirty="0" err="1"/>
              <a:t>berasal</a:t>
            </a:r>
            <a:r>
              <a:rPr lang="en-US" sz="1300" dirty="0"/>
              <a:t>, </a:t>
            </a:r>
            <a:r>
              <a:rPr lang="en-US" sz="1300" dirty="0" err="1"/>
              <a:t>dimana</a:t>
            </a:r>
            <a:r>
              <a:rPr lang="en-US" sz="1300" dirty="0"/>
              <a:t> </a:t>
            </a:r>
            <a:r>
              <a:rPr lang="en-US" sz="1300" dirty="0" err="1"/>
              <a:t>semua</a:t>
            </a:r>
            <a:r>
              <a:rPr lang="en-US" sz="1300" dirty="0"/>
              <a:t> block data </a:t>
            </a:r>
            <a:r>
              <a:rPr lang="en-US" sz="1300" dirty="0" err="1"/>
              <a:t>akan</a:t>
            </a:r>
            <a:r>
              <a:rPr lang="en-US" sz="1300" dirty="0"/>
              <a:t> </a:t>
            </a:r>
            <a:r>
              <a:rPr lang="en-US" sz="1300" dirty="0" err="1"/>
              <a:t>ditautkan</a:t>
            </a:r>
            <a:r>
              <a:rPr lang="en-US" sz="1300" dirty="0"/>
              <a:t> </a:t>
            </a:r>
            <a:r>
              <a:rPr lang="en-US" sz="1300" dirty="0" err="1"/>
              <a:t>ke</a:t>
            </a:r>
            <a:r>
              <a:rPr lang="en-US" sz="1300" dirty="0"/>
              <a:t> block data </a:t>
            </a:r>
            <a:r>
              <a:rPr lang="en-US" sz="1300" dirty="0" err="1"/>
              <a:t>berikutnya</a:t>
            </a:r>
            <a:r>
              <a:rPr lang="en-US" sz="1300" dirty="0"/>
              <a:t>. </a:t>
            </a:r>
            <a:endParaRPr sz="1300" i="1" dirty="0"/>
          </a:p>
        </p:txBody>
      </p:sp>
    </p:spTree>
    <p:extLst>
      <p:ext uri="{BB962C8B-B14F-4D97-AF65-F5344CB8AC3E}">
        <p14:creationId xmlns:p14="http://schemas.microsoft.com/office/powerpoint/2010/main" val="9653471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Arial"/>
        <a:ea typeface="Arial"/>
        <a:cs typeface="Arial"/>
      </a:majorFont>
      <a:minorFont>
        <a:latin typeface="Lucida Sans"/>
        <a:ea typeface="Lucida Sans"/>
        <a:cs typeface="Lucida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6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7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8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5147</Words>
  <Application>Microsoft Office PowerPoint</Application>
  <PresentationFormat>Widescreen</PresentationFormat>
  <Paragraphs>458</Paragraphs>
  <Slides>60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Aller</vt:lpstr>
      <vt:lpstr>Lucida Sans</vt:lpstr>
      <vt:lpstr>Calibri</vt:lpstr>
      <vt:lpstr>Wingdings</vt:lpstr>
      <vt:lpstr>Montserrat SemiBold</vt:lpstr>
      <vt:lpstr>Arial</vt:lpstr>
      <vt:lpstr>Proxima Nova Rg</vt:lpstr>
      <vt:lpstr>Presentation</vt:lpstr>
      <vt:lpstr>Presentation</vt:lpstr>
      <vt:lpstr>unknown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Presentation-Blocksphere</dc:title>
  <dc:subject/>
  <dc:creator>Andri Handoko</dc:creator>
  <cp:keywords/>
  <dc:description/>
  <cp:lastModifiedBy>Andri Handoko</cp:lastModifiedBy>
  <cp:revision>48</cp:revision>
  <dcterms:created xsi:type="dcterms:W3CDTF">2018-03-12T13:06:17Z</dcterms:created>
  <dcterms:modified xsi:type="dcterms:W3CDTF">2024-02-23T05:16:14Z</dcterms:modified>
</cp:coreProperties>
</file>